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SemiBold"/>
      <p:regular r:id="rId56"/>
      <p:bold r:id="rId57"/>
      <p:italic r:id="rId58"/>
      <p:boldItalic r:id="rId59"/>
    </p:embeddedFont>
    <p:embeddedFont>
      <p:font typeface="Montserrat"/>
      <p:regular r:id="rId60"/>
      <p:bold r:id="rId61"/>
      <p:italic r:id="rId62"/>
      <p:boldItalic r:id="rId63"/>
    </p:embeddedFont>
    <p:embeddedFont>
      <p:font typeface="Montserrat Medium"/>
      <p:regular r:id="rId64"/>
      <p:bold r:id="rId65"/>
      <p:italic r:id="rId66"/>
      <p:boldItalic r:id="rId67"/>
    </p:embeddedFont>
    <p:embeddedFont>
      <p:font typeface="Montserrat Light"/>
      <p:regular r:id="rId68"/>
      <p:bold r:id="rId69"/>
      <p:italic r:id="rId70"/>
      <p:boldItalic r:id="rId71"/>
    </p:embeddedFont>
    <p:embeddedFont>
      <p:font typeface="Montserrat ExtraBold"/>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ExtraBold-boldItalic.fntdata"/><Relationship Id="rId72" Type="http://schemas.openxmlformats.org/officeDocument/2006/relationships/font" Target="fonts/MontserratExtra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Light-boldItalic.fntdata"/><Relationship Id="rId70" Type="http://schemas.openxmlformats.org/officeDocument/2006/relationships/font" Target="fonts/Montserrat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5.xml"/><Relationship Id="rId64" Type="http://schemas.openxmlformats.org/officeDocument/2006/relationships/font" Target="fonts/MontserratMedium-regular.fntdata"/><Relationship Id="rId63" Type="http://schemas.openxmlformats.org/officeDocument/2006/relationships/font" Target="fonts/Montserrat-boldItalic.fntdata"/><Relationship Id="rId22" Type="http://schemas.openxmlformats.org/officeDocument/2006/relationships/slide" Target="slides/slide17.xml"/><Relationship Id="rId66" Type="http://schemas.openxmlformats.org/officeDocument/2006/relationships/font" Target="fonts/MontserratMedium-italic.fntdata"/><Relationship Id="rId21" Type="http://schemas.openxmlformats.org/officeDocument/2006/relationships/slide" Target="slides/slide16.xml"/><Relationship Id="rId65" Type="http://schemas.openxmlformats.org/officeDocument/2006/relationships/font" Target="fonts/MontserratMedium-bold.fntdata"/><Relationship Id="rId24" Type="http://schemas.openxmlformats.org/officeDocument/2006/relationships/slide" Target="slides/slide19.xml"/><Relationship Id="rId68" Type="http://schemas.openxmlformats.org/officeDocument/2006/relationships/font" Target="fonts/MontserratLight-regular.fntdata"/><Relationship Id="rId23" Type="http://schemas.openxmlformats.org/officeDocument/2006/relationships/slide" Target="slides/slide18.xml"/><Relationship Id="rId67" Type="http://schemas.openxmlformats.org/officeDocument/2006/relationships/font" Target="fonts/MontserratMedium-boldItalic.fntdata"/><Relationship Id="rId60" Type="http://schemas.openxmlformats.org/officeDocument/2006/relationships/font" Target="fonts/Montserrat-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SemiBold-bold.fntdata"/><Relationship Id="rId12" Type="http://schemas.openxmlformats.org/officeDocument/2006/relationships/slide" Target="slides/slide7.xml"/><Relationship Id="rId56" Type="http://schemas.openxmlformats.org/officeDocument/2006/relationships/font" Target="fonts/MontserratSemiBold-regular.fntdata"/><Relationship Id="rId15" Type="http://schemas.openxmlformats.org/officeDocument/2006/relationships/slide" Target="slides/slide10.xml"/><Relationship Id="rId59" Type="http://schemas.openxmlformats.org/officeDocument/2006/relationships/font" Target="fonts/MontserratSemiBold-boldItalic.fntdata"/><Relationship Id="rId14" Type="http://schemas.openxmlformats.org/officeDocument/2006/relationships/slide" Target="slides/slide9.xml"/><Relationship Id="rId58" Type="http://schemas.openxmlformats.org/officeDocument/2006/relationships/font" Target="fonts/Montserrat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e033087dc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be033087dc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26a68d298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c26a68d29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f39c4b12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f39c4b12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f39c4b12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bf39c4b12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a84b70f1d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9a84b70f1d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a84b70f1d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9a84b70f1d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f39c4b126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bf39c4b12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f39c4b126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bf39c4b126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f39c4b126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bf39c4b12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014eddd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c014eddd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a7da061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a7da061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bf39c4b126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bf39c4b126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faa458f3a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bfaa458f3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014eddd5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c014eddd5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014eddd56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c014eddd5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014eddd5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c014eddd5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014eddd56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c014eddd5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26a68d29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c26a68d2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26a68d298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c26a68d298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a84b70f1d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9a84b70f1d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a84b70f1d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9a84b70f1d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26a68d298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2c26a68d298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d1f0c2dad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bd1f0c2dad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024e9a3d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c024e9a3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024e9a3d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c024e9a3d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024e9a3d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c024e9a3d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024e9a3d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c024e9a3d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07e778dc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c07e778dc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024e9a3d0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c024e9a3d0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c07e778dc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c07e778dc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07e778dc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c07e778dc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07e778dc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c07e778dc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a84b70f1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9a84b70f1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198877c1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c198877c1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07e778dc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c07e778dc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26a68d298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26a68d298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e033087d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e033087d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e033087dc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be033087d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e033087dc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be033087dc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20d7e4b2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c20d7e4b2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9a84b70f1d_0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9a84b70f1d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9a84b70f1d_0_305:notes"/>
          <p:cNvSpPr txBox="1"/>
          <p:nvPr>
            <p:ph idx="1" type="body"/>
          </p:nvPr>
        </p:nvSpPr>
        <p:spPr>
          <a:xfrm>
            <a:off x="685790" y="4343395"/>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g29a84b70f1d_0_305: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a84b70f1d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9a84b70f1d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20d7e4b2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c20d7e4b2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a7da0612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a7da0612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e033087dc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be033087dc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e033087dc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be033087dc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e033087dc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be033087dc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e033087d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be033087dc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0" Type="http://schemas.openxmlformats.org/officeDocument/2006/relationships/hyperlink" Target="https://jenni.ai/" TargetMode="External"/><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www.grammarly.com/" TargetMode="External"/><Relationship Id="rId9" Type="http://schemas.openxmlformats.org/officeDocument/2006/relationships/hyperlink" Target="https://www.edapp.com/ai-translation/" TargetMode="External"/><Relationship Id="rId5" Type="http://schemas.openxmlformats.org/officeDocument/2006/relationships/hyperlink" Target="https://chat.openai.com/" TargetMode="External"/><Relationship Id="rId6" Type="http://schemas.openxmlformats.org/officeDocument/2006/relationships/hyperlink" Target="https://gemini.google.com/" TargetMode="External"/><Relationship Id="rId7" Type="http://schemas.openxmlformats.org/officeDocument/2006/relationships/hyperlink" Target="https://businessenglish.ai/" TargetMode="External"/><Relationship Id="rId8" Type="http://schemas.openxmlformats.org/officeDocument/2006/relationships/hyperlink" Target="https://skillsyncer.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s://docs.google.com/document/d/1vQEfR5wbUnC9ERodpzr3z64UeqXjx1R-gKk8aFCTrFE/edit" TargetMode="External"/><Relationship Id="rId5" Type="http://schemas.openxmlformats.org/officeDocument/2006/relationships/image" Target="../media/image9.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docs.google.com/document/d/1vQEfR5wbUnC9ERodpzr3z64UeqXjx1R-gKk8aFCTrFE/edit" TargetMode="External"/><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www.researchgate.net/publication/371442237_The_effect_of_generative_artificial_intelligence_AI-based_tool_use_on_students%27_computational_thinking_skills_programming_self-efficacy_and_motivation" TargetMode="External"/><Relationship Id="rId6" Type="http://schemas.openxmlformats.org/officeDocument/2006/relationships/hyperlink" Target="https://www.researchgate.net/publication/371442237_The_effect_of_generative_artificial_intelligence_AI-based_tool_use_on_students%27_computational_thinking_skills_programming_self-efficacy_and_motivation" TargetMode="External"/><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hyperlink" Target="http://lavender.ai" TargetMode="External"/><Relationship Id="rId5" Type="http://schemas.openxmlformats.org/officeDocument/2006/relationships/hyperlink" Target="https://bearly.ai/dashboard/" TargetMode="External"/><Relationship Id="rId6" Type="http://schemas.openxmlformats.org/officeDocument/2006/relationships/hyperlink" Target="https://bearly.ai/dashboard/" TargetMode="External"/><Relationship Id="rId7" Type="http://schemas.openxmlformats.org/officeDocument/2006/relationships/hyperlink" Target="https://fireflies.ai/" TargetMode="External"/><Relationship Id="rId8" Type="http://schemas.openxmlformats.org/officeDocument/2006/relationships/hyperlink" Target="https://www.synthesia.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github.com/inkle/inky" TargetMode="External"/><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twinery.org/" TargetMode="External"/><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github.com/emmabostian/developer-portfolios?tab=readme-ov-file" TargetMode="External"/><Relationship Id="rId6" Type="http://schemas.openxmlformats.org/officeDocument/2006/relationships/hyperlink" Target="https://github.com/cobiwave/simplefolio?tab=readme-ov-f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s://docs.google.com/document/d/1PiMXFPScofekix0VUCpjRuMdacellipo5i4wikprB24/edi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hyperlink" Target="https://docs.google.com/document/d/1zGPwniSPnN4Mg84kyoE51NUYN83u2mnrIzWVmHLRVqI/edit" TargetMode="External"/><Relationship Id="rId5" Type="http://schemas.openxmlformats.org/officeDocument/2006/relationships/hyperlink" Target="https://docs.google.com/document/d/1TfuNSd5BkhmAx7ME77t_ncAxP-mHFzzrH_3or4VE5gw/edi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www.hyperiondev.com" TargetMode="External"/><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hyperlink" Target="https://docs.google.com/document/d/1zGPwniSPnN4Mg84kyoE51NUYN83u2mnrIzWVmHLRVqI/edi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hyperlink" Target="https://docs.google.com/document/d/1TfuNSd5BkhmAx7ME77t_ncAxP-mHFzzrH_3or4VE5gw/edit" TargetMode="External"/><Relationship Id="rId5" Type="http://schemas.openxmlformats.org/officeDocument/2006/relationships/hyperlink" Target="https://docs.google.com/forms/d/e/1FAIpQLSf_MegxMUmbkWGvA4pb2jozKHRb06Hdp6Qz52rV-PCc_WCUAA/viewform?usp=sf_lin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6.jp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20" Type="http://schemas.openxmlformats.org/officeDocument/2006/relationships/hyperlink" Target="https://www.b12.io/resource-center/ai-how-to-guides/revolutionize-business-communication-with-ai-writing.html" TargetMode="External"/><Relationship Id="rId11" Type="http://schemas.openxmlformats.org/officeDocument/2006/relationships/hyperlink" Target="https://www.dxheroes.io/blog/lets-talk-about-ai-2-the-top-5-ai-tools-for-technical-writers" TargetMode="External"/><Relationship Id="rId22" Type="http://schemas.openxmlformats.org/officeDocument/2006/relationships/hyperlink" Target="https://www.greataiprompts.com/chat-gpt/best-chatgpt-prompts-for-business/" TargetMode="External"/><Relationship Id="rId10" Type="http://schemas.openxmlformats.org/officeDocument/2006/relationships/hyperlink" Target="https://www.youtube.com/watch?v=e3a1mhDwMcA" TargetMode="External"/><Relationship Id="rId21" Type="http://schemas.openxmlformats.org/officeDocument/2006/relationships/hyperlink" Target="https://upbase.io/blog/chatgpt-prompts/" TargetMode="External"/><Relationship Id="rId13" Type="http://schemas.openxmlformats.org/officeDocument/2006/relationships/hyperlink" Target="https://www.youtube.com/watch?v=o0AVapwvzI8" TargetMode="External"/><Relationship Id="rId24" Type="http://schemas.openxmlformats.org/officeDocument/2006/relationships/hyperlink" Target="https://www.weizmann.ac.il/oc/martin/esl.pdf" TargetMode="External"/><Relationship Id="rId12" Type="http://schemas.openxmlformats.org/officeDocument/2006/relationships/hyperlink" Target="https://kalleid.com/how-artificial-intelligence-ai-can-help-technical-writers/" TargetMode="External"/><Relationship Id="rId23" Type="http://schemas.openxmlformats.org/officeDocument/2006/relationships/hyperlink" Target="https://www.youtube.com/watch?v=a8CwpGARAsQ&amp;ab_channel=TheGitGuild" TargetMode="External"/><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6.jpg"/><Relationship Id="rId4" Type="http://schemas.openxmlformats.org/officeDocument/2006/relationships/image" Target="../media/image9.png"/><Relationship Id="rId9" Type="http://schemas.openxmlformats.org/officeDocument/2006/relationships/hyperlink" Target="https://www.misaias.com/ai-in-technical-writing/" TargetMode="External"/><Relationship Id="rId15" Type="http://schemas.openxmlformats.org/officeDocument/2006/relationships/hyperlink" Target="https://skillsyncer.com/" TargetMode="External"/><Relationship Id="rId14" Type="http://schemas.openxmlformats.org/officeDocument/2006/relationships/hyperlink" Target="https://businessenglish.ai/" TargetMode="External"/><Relationship Id="rId17" Type="http://schemas.openxmlformats.org/officeDocument/2006/relationships/hyperlink" Target="https://www.thoughtspot.com/data-trends/ai/best-ai-tools-for-business" TargetMode="External"/><Relationship Id="rId16" Type="http://schemas.openxmlformats.org/officeDocument/2006/relationships/hyperlink" Target="https://www.edapp.com/blog/ai-tools-for-business/" TargetMode="External"/><Relationship Id="rId5" Type="http://schemas.openxmlformats.org/officeDocument/2006/relationships/hyperlink" Target="https://www.up.ac.za/media/shared/391/pdfs/up-student-guide_-leveraging-generative-artificial-intelligence-for-learning.zp242396.pdf" TargetMode="External"/><Relationship Id="rId19" Type="http://schemas.openxmlformats.org/officeDocument/2006/relationships/hyperlink" Target="https://slack.com/blog/collaboration/effective-business-communication-techniques" TargetMode="External"/><Relationship Id="rId6" Type="http://schemas.openxmlformats.org/officeDocument/2006/relationships/hyperlink" Target="https://www.researchgate.net/publication/371442237_The_effect_of_generative_artificial_intelligence_AI-based_tool_use_on_students'_computational_thinking_skills_programming_self-efficacy_and_motivation" TargetMode="External"/><Relationship Id="rId18" Type="http://schemas.openxmlformats.org/officeDocument/2006/relationships/hyperlink" Target="https://topai.tools/s/AI-communication-tool" TargetMode="External"/><Relationship Id="rId7" Type="http://schemas.openxmlformats.org/officeDocument/2006/relationships/hyperlink" Target="https://www.misaias.com/ai-in-technical-writing/" TargetMode="External"/><Relationship Id="rId8" Type="http://schemas.openxmlformats.org/officeDocument/2006/relationships/hyperlink" Target="https://www.misaias.com/ai-in-technical-writ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www.hyperiondev.com"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Montserrat"/>
                <a:ea typeface="Montserrat"/>
                <a:cs typeface="Montserrat"/>
                <a:sym typeface="Montserrat"/>
              </a:rPr>
              <a:t>SESSION NAME HERE</a:t>
            </a:r>
            <a:endParaRPr/>
          </a:p>
        </p:txBody>
      </p:sp>
      <p:pic>
        <p:nvPicPr>
          <p:cNvPr id="59" name="Google Shape;59;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0" name="Google Shape;60;p14"/>
          <p:cNvPicPr preferRelativeResize="0"/>
          <p:nvPr/>
        </p:nvPicPr>
        <p:blipFill>
          <a:blip r:embed="rId4">
            <a:alphaModFix/>
          </a:blip>
          <a:stretch>
            <a:fillRect/>
          </a:stretch>
        </p:blipFill>
        <p:spPr>
          <a:xfrm>
            <a:off x="370000" y="2817800"/>
            <a:ext cx="3388225" cy="1612775"/>
          </a:xfrm>
          <a:prstGeom prst="rect">
            <a:avLst/>
          </a:prstGeom>
          <a:noFill/>
          <a:ln>
            <a:noFill/>
          </a:ln>
        </p:spPr>
      </p:pic>
      <p:pic>
        <p:nvPicPr>
          <p:cNvPr id="61" name="Google Shape;61;p14"/>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4"/>
          <p:cNvSpPr txBox="1"/>
          <p:nvPr/>
        </p:nvSpPr>
        <p:spPr>
          <a:xfrm>
            <a:off x="1507575" y="1662850"/>
            <a:ext cx="62787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900">
                <a:solidFill>
                  <a:schemeClr val="lt1"/>
                </a:solidFill>
                <a:latin typeface="Montserrat"/>
                <a:ea typeface="Montserrat"/>
                <a:cs typeface="Montserrat"/>
                <a:sym typeface="Montserrat"/>
              </a:rPr>
              <a:t>English for Tech Professionals </a:t>
            </a:r>
            <a:endParaRPr b="1" sz="2900">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sz="2900">
                <a:solidFill>
                  <a:schemeClr val="lt1"/>
                </a:solidFill>
                <a:latin typeface="Montserrat"/>
                <a:ea typeface="Montserrat"/>
                <a:cs typeface="Montserrat"/>
                <a:sym typeface="Montserrat"/>
              </a:rPr>
              <a:t>Lecture 1 - Business Communication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59" name="Google Shape;159;p23"/>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Understanding Your Audience</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60" name="Google Shape;160;p2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61" name="Google Shape;161;p2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62" name="Google Shape;162;p2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63" name="Google Shape;163;p23"/>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164" name="Google Shape;164;p23"/>
          <p:cNvSpPr txBox="1"/>
          <p:nvPr/>
        </p:nvSpPr>
        <p:spPr>
          <a:xfrm>
            <a:off x="67650" y="1223800"/>
            <a:ext cx="3006300" cy="20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Montserrat"/>
                <a:ea typeface="Montserrat"/>
                <a:cs typeface="Montserrat"/>
                <a:sym typeface="Montserrat"/>
              </a:rPr>
              <a:t>TECHNICAL</a:t>
            </a:r>
            <a:endParaRPr b="1" sz="1800">
              <a:solidFill>
                <a:schemeClr val="dk2"/>
              </a:solidFill>
              <a:latin typeface="Montserrat"/>
              <a:ea typeface="Montserrat"/>
              <a:cs typeface="Montserrat"/>
              <a:sym typeface="Montserrat"/>
            </a:endParaRPr>
          </a:p>
          <a:p>
            <a:pPr indent="0" lvl="0" marL="0" rtl="0" algn="ctr">
              <a:spcBef>
                <a:spcPts val="0"/>
              </a:spcBef>
              <a:spcAft>
                <a:spcPts val="0"/>
              </a:spcAft>
              <a:buNone/>
            </a:pPr>
            <a:r>
              <a:rPr i="1" lang="en-GB" sz="1800">
                <a:solidFill>
                  <a:schemeClr val="dk2"/>
                </a:solidFill>
                <a:latin typeface="Montserrat Medium"/>
                <a:ea typeface="Montserrat Medium"/>
                <a:cs typeface="Montserrat Medium"/>
                <a:sym typeface="Montserrat Medium"/>
              </a:rPr>
              <a:t>e.g. Fellow developer</a:t>
            </a:r>
            <a:endParaRPr i="1" sz="18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i="1"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Code comments</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Software updates</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User Manual</a:t>
            </a:r>
            <a:endParaRPr sz="1800">
              <a:solidFill>
                <a:schemeClr val="dk2"/>
              </a:solidFill>
              <a:latin typeface="Montserrat Medium"/>
              <a:ea typeface="Montserrat Medium"/>
              <a:cs typeface="Montserrat Medium"/>
              <a:sym typeface="Montserrat Medium"/>
            </a:endParaRPr>
          </a:p>
        </p:txBody>
      </p:sp>
      <p:sp>
        <p:nvSpPr>
          <p:cNvPr id="165" name="Google Shape;165;p23"/>
          <p:cNvSpPr txBox="1"/>
          <p:nvPr/>
        </p:nvSpPr>
        <p:spPr>
          <a:xfrm>
            <a:off x="3073950" y="1223800"/>
            <a:ext cx="3006300" cy="20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Montserrat"/>
                <a:ea typeface="Montserrat"/>
                <a:cs typeface="Montserrat"/>
                <a:sym typeface="Montserrat"/>
              </a:rPr>
              <a:t>NON-</a:t>
            </a:r>
            <a:r>
              <a:rPr b="1" lang="en-GB" sz="1800">
                <a:solidFill>
                  <a:schemeClr val="dk2"/>
                </a:solidFill>
                <a:latin typeface="Montserrat"/>
                <a:ea typeface="Montserrat"/>
                <a:cs typeface="Montserrat"/>
                <a:sym typeface="Montserrat"/>
              </a:rPr>
              <a:t>TECHNICAL</a:t>
            </a:r>
            <a:endParaRPr b="1" sz="1800">
              <a:solidFill>
                <a:schemeClr val="dk2"/>
              </a:solidFill>
              <a:latin typeface="Montserrat"/>
              <a:ea typeface="Montserrat"/>
              <a:cs typeface="Montserrat"/>
              <a:sym typeface="Montserrat"/>
            </a:endParaRPr>
          </a:p>
          <a:p>
            <a:pPr indent="0" lvl="0" marL="0" rtl="0" algn="ctr">
              <a:spcBef>
                <a:spcPts val="0"/>
              </a:spcBef>
              <a:spcAft>
                <a:spcPts val="0"/>
              </a:spcAft>
              <a:buNone/>
            </a:pPr>
            <a:r>
              <a:rPr i="1" lang="en-GB" sz="1800">
                <a:solidFill>
                  <a:schemeClr val="dk2"/>
                </a:solidFill>
                <a:latin typeface="Montserrat Medium"/>
                <a:ea typeface="Montserrat Medium"/>
                <a:cs typeface="Montserrat Medium"/>
                <a:sym typeface="Montserrat Medium"/>
              </a:rPr>
              <a:t>e.g. Client</a:t>
            </a:r>
            <a:endParaRPr i="1" sz="18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i="1"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Proposal / pitch</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Updates</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Explaining features</a:t>
            </a:r>
            <a:endParaRPr sz="1800">
              <a:solidFill>
                <a:schemeClr val="dk2"/>
              </a:solidFill>
              <a:latin typeface="Montserrat Medium"/>
              <a:ea typeface="Montserrat Medium"/>
              <a:cs typeface="Montserrat Medium"/>
              <a:sym typeface="Montserrat Medium"/>
            </a:endParaRPr>
          </a:p>
        </p:txBody>
      </p:sp>
      <p:sp>
        <p:nvSpPr>
          <p:cNvPr id="166" name="Google Shape;166;p23"/>
          <p:cNvSpPr txBox="1"/>
          <p:nvPr/>
        </p:nvSpPr>
        <p:spPr>
          <a:xfrm>
            <a:off x="6080250" y="1203195"/>
            <a:ext cx="3006300" cy="20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Montserrat"/>
                <a:ea typeface="Montserrat"/>
                <a:cs typeface="Montserrat"/>
                <a:sym typeface="Montserrat"/>
              </a:rPr>
              <a:t>COMBO</a:t>
            </a:r>
            <a:endParaRPr b="1" sz="1800">
              <a:solidFill>
                <a:schemeClr val="dk2"/>
              </a:solidFill>
              <a:latin typeface="Montserrat"/>
              <a:ea typeface="Montserrat"/>
              <a:cs typeface="Montserrat"/>
              <a:sym typeface="Montserrat"/>
            </a:endParaRPr>
          </a:p>
          <a:p>
            <a:pPr indent="0" lvl="0" marL="0" rtl="0" algn="ctr">
              <a:spcBef>
                <a:spcPts val="0"/>
              </a:spcBef>
              <a:spcAft>
                <a:spcPts val="0"/>
              </a:spcAft>
              <a:buNone/>
            </a:pPr>
            <a:r>
              <a:rPr i="1" lang="en-GB" sz="1800">
                <a:solidFill>
                  <a:schemeClr val="dk2"/>
                </a:solidFill>
                <a:latin typeface="Montserrat Medium"/>
                <a:ea typeface="Montserrat Medium"/>
                <a:cs typeface="Montserrat Medium"/>
                <a:sym typeface="Montserrat Medium"/>
              </a:rPr>
              <a:t>e.g. UX/UI Designer</a:t>
            </a:r>
            <a:endParaRPr i="1" sz="18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i="1"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Changes to make</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Problems to solve</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Questions</a:t>
            </a:r>
            <a:endParaRPr sz="1800">
              <a:solidFill>
                <a:schemeClr val="dk2"/>
              </a:solidFill>
              <a:latin typeface="Montserrat Medium"/>
              <a:ea typeface="Montserrat Medium"/>
              <a:cs typeface="Montserrat Medium"/>
              <a:sym typeface="Montserrat Medium"/>
            </a:endParaRPr>
          </a:p>
        </p:txBody>
      </p:sp>
      <p:sp>
        <p:nvSpPr>
          <p:cNvPr id="167" name="Google Shape;167;p23"/>
          <p:cNvSpPr txBox="1"/>
          <p:nvPr/>
        </p:nvSpPr>
        <p:spPr>
          <a:xfrm>
            <a:off x="975475" y="3527150"/>
            <a:ext cx="6677700" cy="11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solidFill>
                  <a:srgbClr val="3576A7"/>
                </a:solidFill>
                <a:latin typeface="Montserrat"/>
                <a:ea typeface="Montserrat"/>
                <a:cs typeface="Montserrat"/>
                <a:sym typeface="Montserrat"/>
              </a:rPr>
              <a:t>LANGUAGE - TERMS - TONE</a:t>
            </a:r>
            <a:endParaRPr b="1" sz="2100">
              <a:solidFill>
                <a:srgbClr val="3576A7"/>
              </a:solidFill>
              <a:latin typeface="Montserrat"/>
              <a:ea typeface="Montserrat"/>
              <a:cs typeface="Montserrat"/>
              <a:sym typeface="Montserrat"/>
            </a:endParaRPr>
          </a:p>
          <a:p>
            <a:pPr indent="0" lvl="0" marL="0" rtl="0" algn="ctr">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73" name="Google Shape;173;p24"/>
          <p:cNvSpPr txBox="1"/>
          <p:nvPr/>
        </p:nvSpPr>
        <p:spPr>
          <a:xfrm>
            <a:off x="-6825" y="370275"/>
            <a:ext cx="91056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400">
                <a:solidFill>
                  <a:srgbClr val="002060"/>
                </a:solidFill>
              </a:rPr>
              <a:t>Proactive Communication vs Constructive Communication</a:t>
            </a:r>
            <a:endParaRPr b="1" sz="2400">
              <a:solidFill>
                <a:srgbClr val="002060"/>
              </a:solidFill>
            </a:endParaRPr>
          </a:p>
          <a:p>
            <a:pPr indent="0" lvl="0" marL="0" rtl="0" algn="ctr">
              <a:spcBef>
                <a:spcPts val="0"/>
              </a:spcBef>
              <a:spcAft>
                <a:spcPts val="0"/>
              </a:spcAft>
              <a:buClr>
                <a:schemeClr val="dk1"/>
              </a:buClr>
              <a:buSzPts val="1100"/>
              <a:buFont typeface="Arial"/>
              <a:buNone/>
            </a:pPr>
            <a:r>
              <a:t/>
            </a:r>
            <a:endParaRPr b="1" sz="2700">
              <a:solidFill>
                <a:srgbClr val="002060"/>
              </a:solidFill>
            </a:endParaRPr>
          </a:p>
          <a:p>
            <a:pPr indent="0" lvl="0" marL="0" rtl="0" algn="ctr">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74" name="Google Shape;174;p24"/>
          <p:cNvSpPr txBox="1"/>
          <p:nvPr/>
        </p:nvSpPr>
        <p:spPr>
          <a:xfrm>
            <a:off x="416800" y="1075675"/>
            <a:ext cx="4088400" cy="34395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rPr b="1" lang="en-GB">
                <a:solidFill>
                  <a:schemeClr val="dk1"/>
                </a:solidFill>
                <a:latin typeface="Montserrat"/>
                <a:ea typeface="Montserrat"/>
                <a:cs typeface="Montserrat"/>
                <a:sym typeface="Montserrat"/>
              </a:rPr>
              <a:t>Proactive Communication</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Logistics - “going to be AFK for an hour”</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GB">
                <a:solidFill>
                  <a:schemeClr val="dk1"/>
                </a:solidFill>
                <a:latin typeface="Montserrat Medium"/>
                <a:ea typeface="Montserrat Medium"/>
                <a:cs typeface="Montserrat Medium"/>
                <a:sym typeface="Montserrat Medium"/>
              </a:rPr>
              <a:t>“Everyone needs to do migrations”</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GB">
                <a:solidFill>
                  <a:schemeClr val="dk1"/>
                </a:solidFill>
                <a:latin typeface="Montserrat Medium"/>
                <a:ea typeface="Montserrat Medium"/>
                <a:cs typeface="Montserrat Medium"/>
                <a:sym typeface="Montserrat Medium"/>
              </a:rPr>
              <a:t>“Watch out for this bug”</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Clarification - asking questions before you start something</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Thinking ahead</a:t>
            </a:r>
            <a:endParaRPr>
              <a:solidFill>
                <a:schemeClr val="dk1"/>
              </a:solidFill>
              <a:latin typeface="Montserrat Medium"/>
              <a:ea typeface="Montserrat Medium"/>
              <a:cs typeface="Montserrat Medium"/>
              <a:sym typeface="Montserrat Medium"/>
            </a:endParaRPr>
          </a:p>
          <a:p>
            <a:pPr indent="0" lvl="0" marL="457200" marR="0" rtl="0" algn="l">
              <a:lnSpc>
                <a:spcPct val="100000"/>
              </a:lnSpc>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p:txBody>
      </p:sp>
      <p:sp>
        <p:nvSpPr>
          <p:cNvPr id="175" name="Google Shape;175;p2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76" name="Google Shape;176;p24"/>
          <p:cNvCxnSpPr/>
          <p:nvPr/>
        </p:nvCxnSpPr>
        <p:spPr>
          <a:xfrm flipH="1" rot="10800000">
            <a:off x="839921" y="934933"/>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77" name="Google Shape;177;p2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78" name="Google Shape;178;p24"/>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179" name="Google Shape;179;p24"/>
          <p:cNvSpPr txBox="1"/>
          <p:nvPr/>
        </p:nvSpPr>
        <p:spPr>
          <a:xfrm>
            <a:off x="4572000" y="1069075"/>
            <a:ext cx="4088400" cy="34395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rPr b="1" lang="en-GB">
                <a:solidFill>
                  <a:schemeClr val="dk1"/>
                </a:solidFill>
                <a:latin typeface="Montserrat"/>
                <a:ea typeface="Montserrat"/>
                <a:cs typeface="Montserrat"/>
                <a:sym typeface="Montserrat"/>
              </a:rPr>
              <a:t>Constructive </a:t>
            </a:r>
            <a:r>
              <a:rPr b="1" lang="en-GB">
                <a:solidFill>
                  <a:schemeClr val="dk1"/>
                </a:solidFill>
                <a:latin typeface="Montserrat"/>
                <a:ea typeface="Montserrat"/>
                <a:cs typeface="Montserrat"/>
                <a:sym typeface="Montserrat"/>
              </a:rPr>
              <a:t>Communication</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Pull requests to GitHub</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Asking questions of team members</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“It seems the way that you built this modal is in conflict with the pattern that we have in the rest of the app, does that seem to be the case to you?”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GB">
                <a:solidFill>
                  <a:schemeClr val="dk1"/>
                </a:solidFill>
                <a:latin typeface="Montserrat Medium"/>
                <a:ea typeface="Montserrat Medium"/>
                <a:cs typeface="Montserrat Medium"/>
                <a:sym typeface="Montserrat Medium"/>
              </a:rPr>
              <a:t>As opposed to “this code is wrong, fix”</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marR="0" rtl="0" algn="l">
              <a:lnSpc>
                <a:spcPct val="100000"/>
              </a:lnSpc>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85" name="Google Shape;185;p25"/>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Understanding Your Audience - example 1 - CLIENT</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86" name="Google Shape;186;p2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87" name="Google Shape;187;p2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88" name="Google Shape;188;p2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89" name="Google Shape;189;p25"/>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190" name="Google Shape;190;p25"/>
          <p:cNvPicPr preferRelativeResize="0"/>
          <p:nvPr/>
        </p:nvPicPr>
        <p:blipFill>
          <a:blip r:embed="rId5">
            <a:alphaModFix/>
          </a:blip>
          <a:stretch>
            <a:fillRect/>
          </a:stretch>
        </p:blipFill>
        <p:spPr>
          <a:xfrm>
            <a:off x="2420738" y="1084725"/>
            <a:ext cx="4374379" cy="405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96" name="Google Shape;196;p26"/>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Understanding Your Audience - example 2 - DESIGNER</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97" name="Google Shape;197;p2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98" name="Google Shape;198;p2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99" name="Google Shape;199;p2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00" name="Google Shape;200;p26"/>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201" name="Google Shape;201;p26"/>
          <p:cNvPicPr preferRelativeResize="0"/>
          <p:nvPr/>
        </p:nvPicPr>
        <p:blipFill rotWithShape="1">
          <a:blip r:embed="rId5">
            <a:alphaModFix/>
          </a:blip>
          <a:srcRect b="0" l="0" r="14354" t="78448"/>
          <a:stretch/>
        </p:blipFill>
        <p:spPr>
          <a:xfrm>
            <a:off x="-1906575" y="1602375"/>
            <a:ext cx="9799974" cy="1927924"/>
          </a:xfrm>
          <a:prstGeom prst="rect">
            <a:avLst/>
          </a:prstGeom>
          <a:noFill/>
          <a:ln>
            <a:noFill/>
          </a:ln>
        </p:spPr>
      </p:pic>
      <p:sp>
        <p:nvSpPr>
          <p:cNvPr id="202" name="Google Shape;202;p26"/>
          <p:cNvSpPr txBox="1"/>
          <p:nvPr/>
        </p:nvSpPr>
        <p:spPr>
          <a:xfrm>
            <a:off x="2270225" y="2078750"/>
            <a:ext cx="4957200" cy="13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Make the green clicky thing blue, update the style sheet, make the font on the homepage Comic Sans</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pic>
        <p:nvPicPr>
          <p:cNvPr id="207" name="Google Shape;207;p27"/>
          <p:cNvPicPr preferRelativeResize="0"/>
          <p:nvPr/>
        </p:nvPicPr>
        <p:blipFill rotWithShape="1">
          <a:blip r:embed="rId4">
            <a:alphaModFix/>
          </a:blip>
          <a:srcRect b="0" l="0" r="0" t="0"/>
          <a:stretch/>
        </p:blipFill>
        <p:spPr>
          <a:xfrm>
            <a:off x="794520" y="4347852"/>
            <a:ext cx="890168" cy="174735"/>
          </a:xfrm>
          <a:prstGeom prst="rect">
            <a:avLst/>
          </a:prstGeom>
          <a:noFill/>
          <a:ln>
            <a:noFill/>
          </a:ln>
        </p:spPr>
      </p:pic>
      <p:pic>
        <p:nvPicPr>
          <p:cNvPr id="208" name="Google Shape;208;p27"/>
          <p:cNvPicPr preferRelativeResize="0"/>
          <p:nvPr/>
        </p:nvPicPr>
        <p:blipFill rotWithShape="1">
          <a:blip r:embed="rId4">
            <a:alphaModFix/>
          </a:blip>
          <a:srcRect b="0" l="0" r="0" t="0"/>
          <a:stretch/>
        </p:blipFill>
        <p:spPr>
          <a:xfrm>
            <a:off x="7424782" y="246492"/>
            <a:ext cx="890168" cy="174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8"/>
          <p:cNvPicPr preferRelativeResize="0"/>
          <p:nvPr/>
        </p:nvPicPr>
        <p:blipFill rotWithShape="1">
          <a:blip r:embed="rId3">
            <a:alphaModFix/>
          </a:blip>
          <a:srcRect b="-24192" l="-1700" r="1699" t="62820"/>
          <a:stretch/>
        </p:blipFill>
        <p:spPr>
          <a:xfrm>
            <a:off x="-189350" y="0"/>
            <a:ext cx="9333349" cy="1410025"/>
          </a:xfrm>
          <a:prstGeom prst="rect">
            <a:avLst/>
          </a:prstGeom>
          <a:noFill/>
          <a:ln>
            <a:noFill/>
          </a:ln>
        </p:spPr>
      </p:pic>
      <p:sp>
        <p:nvSpPr>
          <p:cNvPr id="214" name="Google Shape;214;p28"/>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215" name="Google Shape;215;p28"/>
          <p:cNvSpPr txBox="1"/>
          <p:nvPr/>
        </p:nvSpPr>
        <p:spPr>
          <a:xfrm>
            <a:off x="497535" y="159950"/>
            <a:ext cx="8124900" cy="546000"/>
          </a:xfrm>
          <a:prstGeom prst="rect">
            <a:avLst/>
          </a:prstGeom>
          <a:noFill/>
          <a:ln>
            <a:noFill/>
          </a:ln>
        </p:spPr>
        <p:txBody>
          <a:bodyPr anchorCtr="0" anchor="ctr" bIns="82275" lIns="82275" spcFirstLastPara="1" rIns="82275" wrap="square" tIns="82275">
            <a:noAutofit/>
          </a:bodyPr>
          <a:lstStyle/>
          <a:p>
            <a:pPr indent="0" lvl="0" marL="0" marR="0" rtl="0" algn="ctr">
              <a:lnSpc>
                <a:spcPct val="100000"/>
              </a:lnSpc>
              <a:spcBef>
                <a:spcPts val="0"/>
              </a:spcBef>
              <a:spcAft>
                <a:spcPts val="0"/>
              </a:spcAft>
              <a:buNone/>
            </a:pPr>
            <a:r>
              <a:rPr b="1" lang="en-GB" sz="4100">
                <a:solidFill>
                  <a:srgbClr val="FFFFFF"/>
                </a:solidFill>
              </a:rPr>
              <a:t>TOOLS</a:t>
            </a:r>
            <a:endParaRPr b="1" i="0" sz="2200" u="none" cap="none" strike="noStrike">
              <a:solidFill>
                <a:srgbClr val="FFFFFF"/>
              </a:solidFill>
              <a:latin typeface="Montserrat"/>
              <a:ea typeface="Montserrat"/>
              <a:cs typeface="Montserrat"/>
              <a:sym typeface="Montserrat"/>
            </a:endParaRPr>
          </a:p>
        </p:txBody>
      </p:sp>
      <p:sp>
        <p:nvSpPr>
          <p:cNvPr id="216" name="Google Shape;216;p28"/>
          <p:cNvSpPr txBox="1"/>
          <p:nvPr/>
        </p:nvSpPr>
        <p:spPr>
          <a:xfrm>
            <a:off x="497525" y="1178625"/>
            <a:ext cx="7829700" cy="3905700"/>
          </a:xfrm>
          <a:prstGeom prst="rect">
            <a:avLst/>
          </a:prstGeom>
          <a:noFill/>
          <a:ln>
            <a:noFill/>
          </a:ln>
        </p:spPr>
        <p:txBody>
          <a:bodyPr anchorCtr="0" anchor="t" bIns="82275" lIns="82275" spcFirstLastPara="1" rIns="82275" wrap="square" tIns="82275">
            <a:noAutofit/>
          </a:bodyPr>
          <a:lstStyle/>
          <a:p>
            <a:pPr indent="-336550" lvl="0" marL="457200" marR="0" rtl="0" algn="l">
              <a:lnSpc>
                <a:spcPct val="115000"/>
              </a:lnSpc>
              <a:spcBef>
                <a:spcPts val="0"/>
              </a:spcBef>
              <a:spcAft>
                <a:spcPts val="0"/>
              </a:spcAft>
              <a:buClr>
                <a:srgbClr val="3576A7"/>
              </a:buClr>
              <a:buSzPts val="1700"/>
              <a:buFont typeface="Montserrat"/>
              <a:buChar char="●"/>
            </a:pPr>
            <a:r>
              <a:rPr b="1" lang="en-GB" sz="1700">
                <a:solidFill>
                  <a:srgbClr val="3576A7"/>
                </a:solidFill>
                <a:latin typeface="Montserrat"/>
                <a:ea typeface="Montserrat"/>
                <a:cs typeface="Montserrat"/>
                <a:sym typeface="Montserrat"/>
              </a:rPr>
              <a:t>Spelling and Grammar Check (MS Word, Google Docs)</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4"/>
              </a:rPr>
              <a:t>Grammarly</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5"/>
              </a:rPr>
              <a:t>ChatGPT</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6"/>
              </a:rPr>
              <a:t>Gemini (formerly Bard)</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7"/>
              </a:rPr>
              <a:t>Businessenglish.ai</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8"/>
              </a:rPr>
              <a:t>Skillsyncer</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9"/>
              </a:rPr>
              <a:t>EdApp AI Translation Tool</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u="sng">
                <a:solidFill>
                  <a:schemeClr val="hlink"/>
                </a:solidFill>
                <a:latin typeface="Montserrat"/>
                <a:ea typeface="Montserrat"/>
                <a:cs typeface="Montserrat"/>
                <a:sym typeface="Montserrat"/>
                <a:hlinkClick r:id="rId10"/>
              </a:rPr>
              <a:t>Jenni AI</a:t>
            </a:r>
            <a:endParaRPr b="1" sz="1700">
              <a:solidFill>
                <a:srgbClr val="3576A7"/>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3576A7"/>
              </a:buClr>
              <a:buSzPts val="1700"/>
              <a:buFont typeface="Montserrat"/>
              <a:buChar char="●"/>
            </a:pPr>
            <a:r>
              <a:rPr b="1" lang="en-GB" sz="1700">
                <a:solidFill>
                  <a:srgbClr val="3576A7"/>
                </a:solidFill>
                <a:latin typeface="Montserrat"/>
                <a:ea typeface="Montserrat"/>
                <a:cs typeface="Montserrat"/>
                <a:sym typeface="Montserrat"/>
              </a:rPr>
              <a:t>Miscellaneous Writing Assistants; Jasper, Wordtune, Copy.ai, Quillbot, Sudo Write, Copysmith, Moonbeam</a:t>
            </a:r>
            <a:endParaRPr b="1" sz="1700">
              <a:solidFill>
                <a:srgbClr val="3576A7"/>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22" name="Google Shape;222;p29"/>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- 1. Spelling and Grammar Check - MS Word</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23" name="Google Shape;223;p2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24" name="Google Shape;224;p29"/>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25" name="Google Shape;225;p2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26" name="Google Shape;226;p29"/>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227" name="Google Shape;227;p29"/>
          <p:cNvSpPr txBox="1"/>
          <p:nvPr/>
        </p:nvSpPr>
        <p:spPr>
          <a:xfrm>
            <a:off x="505500" y="2944225"/>
            <a:ext cx="7857000" cy="324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Select Review </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&gt; Spelling &amp; Grammar or press F7. </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In the Editor pane, select the correct spelling from the list of suggestions. </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Select Change All to fix every time this word appears in your file.</a:t>
            </a:r>
            <a:endParaRPr sz="1800">
              <a:solidFill>
                <a:schemeClr val="dk2"/>
              </a:solidFill>
              <a:latin typeface="Montserrat Medium"/>
              <a:ea typeface="Montserrat Medium"/>
              <a:cs typeface="Montserrat Medium"/>
              <a:sym typeface="Montserrat Medium"/>
            </a:endParaRPr>
          </a:p>
        </p:txBody>
      </p:sp>
      <p:pic>
        <p:nvPicPr>
          <p:cNvPr id="228" name="Google Shape;228;p29"/>
          <p:cNvPicPr preferRelativeResize="0"/>
          <p:nvPr/>
        </p:nvPicPr>
        <p:blipFill>
          <a:blip r:embed="rId5">
            <a:alphaModFix/>
          </a:blip>
          <a:stretch>
            <a:fillRect/>
          </a:stretch>
        </p:blipFill>
        <p:spPr>
          <a:xfrm>
            <a:off x="1406288" y="1202125"/>
            <a:ext cx="6324600" cy="1657350"/>
          </a:xfrm>
          <a:prstGeom prst="rect">
            <a:avLst/>
          </a:prstGeom>
          <a:noFill/>
          <a:ln>
            <a:noFill/>
          </a:ln>
        </p:spPr>
      </p:pic>
      <p:pic>
        <p:nvPicPr>
          <p:cNvPr id="229" name="Google Shape;229;p29"/>
          <p:cNvPicPr preferRelativeResize="0"/>
          <p:nvPr/>
        </p:nvPicPr>
        <p:blipFill>
          <a:blip r:embed="rId6">
            <a:alphaModFix/>
          </a:blip>
          <a:stretch>
            <a:fillRect/>
          </a:stretch>
        </p:blipFill>
        <p:spPr>
          <a:xfrm>
            <a:off x="8229699" y="3724625"/>
            <a:ext cx="731892" cy="824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35" name="Google Shape;235;p30"/>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uFill>
                  <a:noFill/>
                </a:uFill>
                <a:latin typeface="Montserrat"/>
                <a:ea typeface="Montserrat"/>
                <a:cs typeface="Montserrat"/>
                <a:sym typeface="Montserrat"/>
                <a:hlinkClick r:id="rId4">
                  <a:extLst>
                    <a:ext uri="{A12FA001-AC4F-418D-AE19-62706E023703}">
                      <ahyp:hlinkClr val="tx"/>
                    </a:ext>
                  </a:extLst>
                </a:hlinkClick>
              </a:rPr>
              <a:t>TOOLS - 1. Spelling and Grammar Check - Google Docs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36" name="Google Shape;236;p30"/>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37" name="Google Shape;237;p30"/>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38" name="Google Shape;238;p30"/>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39" name="Google Shape;239;p30"/>
          <p:cNvPicPr preferRelativeResize="0"/>
          <p:nvPr/>
        </p:nvPicPr>
        <p:blipFill rotWithShape="1">
          <a:blip r:embed="rId5">
            <a:alphaModFix/>
          </a:blip>
          <a:srcRect b="0" l="0" r="0" t="0"/>
          <a:stretch/>
        </p:blipFill>
        <p:spPr>
          <a:xfrm>
            <a:off x="8150567" y="4927133"/>
            <a:ext cx="890168" cy="174735"/>
          </a:xfrm>
          <a:prstGeom prst="rect">
            <a:avLst/>
          </a:prstGeom>
          <a:noFill/>
          <a:ln>
            <a:noFill/>
          </a:ln>
        </p:spPr>
      </p:pic>
      <p:sp>
        <p:nvSpPr>
          <p:cNvPr id="240" name="Google Shape;240;p30"/>
          <p:cNvSpPr txBox="1"/>
          <p:nvPr/>
        </p:nvSpPr>
        <p:spPr>
          <a:xfrm>
            <a:off x="232250" y="1522763"/>
            <a:ext cx="3219000" cy="324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Select Tools </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&gt; Spelling &amp; Grammar</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Select spelling and grammar check to check document</a:t>
            </a:r>
            <a:endParaRPr sz="1800">
              <a:solidFill>
                <a:schemeClr val="dk2"/>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Check both options to track your content</a:t>
            </a:r>
            <a:endParaRPr sz="1800">
              <a:solidFill>
                <a:schemeClr val="dk2"/>
              </a:solidFill>
              <a:latin typeface="Montserrat Medium"/>
              <a:ea typeface="Montserrat Medium"/>
              <a:cs typeface="Montserrat Medium"/>
              <a:sym typeface="Montserrat Medium"/>
            </a:endParaRPr>
          </a:p>
        </p:txBody>
      </p:sp>
      <p:pic>
        <p:nvPicPr>
          <p:cNvPr id="241" name="Google Shape;241;p30"/>
          <p:cNvPicPr preferRelativeResize="0"/>
          <p:nvPr/>
        </p:nvPicPr>
        <p:blipFill>
          <a:blip r:embed="rId6">
            <a:alphaModFix/>
          </a:blip>
          <a:stretch>
            <a:fillRect/>
          </a:stretch>
        </p:blipFill>
        <p:spPr>
          <a:xfrm>
            <a:off x="3531075" y="1477413"/>
            <a:ext cx="5333525" cy="2816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1"/>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47" name="Google Shape;247;p31"/>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- 2. Grammarly</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48" name="Google Shape;248;p31"/>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49" name="Google Shape;249;p31"/>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50" name="Google Shape;250;p31"/>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51" name="Google Shape;251;p31"/>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252" name="Google Shape;252;p31"/>
          <p:cNvSpPr txBox="1"/>
          <p:nvPr/>
        </p:nvSpPr>
        <p:spPr>
          <a:xfrm>
            <a:off x="258850" y="1319500"/>
            <a:ext cx="3607800" cy="32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Basic version is free</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Can be used in browser as add-on (on top of built-in spell and grammar check)</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u="sng">
                <a:solidFill>
                  <a:schemeClr val="hlink"/>
                </a:solidFill>
                <a:latin typeface="Montserrat Medium"/>
                <a:ea typeface="Montserrat Medium"/>
                <a:cs typeface="Montserrat Medium"/>
                <a:sym typeface="Montserrat Medium"/>
                <a:hlinkClick r:id="rId5"/>
              </a:rPr>
              <a:t>Works in most programs as standalone app</a:t>
            </a:r>
            <a:endParaRPr sz="1800">
              <a:solidFill>
                <a:schemeClr val="dk2"/>
              </a:solidFill>
              <a:latin typeface="Montserrat Medium"/>
              <a:ea typeface="Montserrat Medium"/>
              <a:cs typeface="Montserrat Medium"/>
              <a:sym typeface="Montserrat Medium"/>
            </a:endParaRPr>
          </a:p>
        </p:txBody>
      </p:sp>
      <p:pic>
        <p:nvPicPr>
          <p:cNvPr id="253" name="Google Shape;253;p31"/>
          <p:cNvPicPr preferRelativeResize="0"/>
          <p:nvPr/>
        </p:nvPicPr>
        <p:blipFill rotWithShape="1">
          <a:blip r:embed="rId6">
            <a:alphaModFix/>
          </a:blip>
          <a:srcRect b="0" l="8751" r="7741" t="21408"/>
          <a:stretch/>
        </p:blipFill>
        <p:spPr>
          <a:xfrm>
            <a:off x="4084276" y="1319512"/>
            <a:ext cx="4792650" cy="28190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2"/>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59" name="Google Shape;259;p32"/>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- 2. Misc Writing Apps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60" name="Google Shape;260;p32"/>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61" name="Google Shape;261;p32"/>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62" name="Google Shape;262;p32"/>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63" name="Google Shape;263;p32"/>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264" name="Google Shape;264;p32"/>
          <p:cNvPicPr preferRelativeResize="0"/>
          <p:nvPr/>
        </p:nvPicPr>
        <p:blipFill>
          <a:blip r:embed="rId5">
            <a:alphaModFix/>
          </a:blip>
          <a:stretch>
            <a:fillRect/>
          </a:stretch>
        </p:blipFill>
        <p:spPr>
          <a:xfrm>
            <a:off x="587100" y="1642438"/>
            <a:ext cx="7791450" cy="248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4">
            <a:alphaModFix/>
          </a:blip>
          <a:srcRect b="0" l="0" r="0" t="30099"/>
          <a:stretch/>
        </p:blipFill>
        <p:spPr>
          <a:xfrm>
            <a:off x="123525" y="4592125"/>
            <a:ext cx="1804698" cy="436651"/>
          </a:xfrm>
          <a:prstGeom prst="rect">
            <a:avLst/>
          </a:prstGeom>
          <a:noFill/>
          <a:ln>
            <a:noFill/>
          </a:ln>
        </p:spPr>
      </p:pic>
      <p:sp>
        <p:nvSpPr>
          <p:cNvPr id="68" name="Google Shape;68;p15"/>
          <p:cNvSpPr txBox="1"/>
          <p:nvPr/>
        </p:nvSpPr>
        <p:spPr>
          <a:xfrm>
            <a:off x="230575" y="230575"/>
            <a:ext cx="5098800" cy="136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rgbClr val="113452"/>
                </a:solidFill>
                <a:latin typeface="Montserrat"/>
                <a:ea typeface="Montserrat"/>
                <a:cs typeface="Montserrat"/>
                <a:sym typeface="Montserrat"/>
              </a:rPr>
              <a:t>Learning Objectives and Outcomes</a:t>
            </a:r>
            <a:endParaRPr sz="1900">
              <a:solidFill>
                <a:schemeClr val="dk2"/>
              </a:solidFill>
            </a:endParaRPr>
          </a:p>
          <a:p>
            <a:pPr indent="0" lvl="0" marL="0" rtl="0" algn="just">
              <a:lnSpc>
                <a:spcPct val="115000"/>
              </a:lnSpc>
              <a:spcBef>
                <a:spcPts val="1000"/>
              </a:spcBef>
              <a:spcAft>
                <a:spcPts val="0"/>
              </a:spcAft>
              <a:buClr>
                <a:schemeClr val="dk1"/>
              </a:buClr>
              <a:buSzPts val="1100"/>
              <a:buFont typeface="Arial"/>
              <a:buNone/>
            </a:pPr>
            <a:r>
              <a:rPr lang="en-GB" sz="1200">
                <a:solidFill>
                  <a:schemeClr val="dk1"/>
                </a:solidFill>
                <a:latin typeface="Montserrat SemiBold"/>
                <a:ea typeface="Montserrat SemiBold"/>
                <a:cs typeface="Montserrat SemiBold"/>
                <a:sym typeface="Montserrat SemiBold"/>
              </a:rPr>
              <a:t>By the end of this lesson, students should be able to:</a:t>
            </a:r>
            <a:endParaRPr sz="1200">
              <a:solidFill>
                <a:schemeClr val="dk1"/>
              </a:solidFill>
              <a:latin typeface="Montserrat SemiBold"/>
              <a:ea typeface="Montserrat SemiBold"/>
              <a:cs typeface="Montserrat SemiBold"/>
              <a:sym typeface="Montserrat SemiBold"/>
            </a:endParaRPr>
          </a:p>
          <a:p>
            <a:pPr indent="-304800" lvl="0" marL="457200" rtl="0" algn="just">
              <a:lnSpc>
                <a:spcPct val="115000"/>
              </a:lnSpc>
              <a:spcBef>
                <a:spcPts val="1000"/>
              </a:spcBef>
              <a:spcAft>
                <a:spcPts val="0"/>
              </a:spcAft>
              <a:buClr>
                <a:schemeClr val="dk1"/>
              </a:buClr>
              <a:buSzPts val="1200"/>
              <a:buFont typeface="Montserrat"/>
              <a:buChar char="●"/>
            </a:pPr>
            <a:r>
              <a:rPr b="1" lang="en-GB" sz="1200">
                <a:solidFill>
                  <a:schemeClr val="dk1"/>
                </a:solidFill>
                <a:latin typeface="Montserrat"/>
                <a:ea typeface="Montserrat"/>
                <a:cs typeface="Montserrat"/>
                <a:sym typeface="Montserrat"/>
              </a:rPr>
              <a:t>Explain the importance of effective communication in the tech sector</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b="1" lang="en-GB" sz="1200">
                <a:solidFill>
                  <a:schemeClr val="dk1"/>
                </a:solidFill>
                <a:latin typeface="Montserrat"/>
                <a:ea typeface="Montserrat"/>
                <a:cs typeface="Montserrat"/>
                <a:sym typeface="Montserrat"/>
              </a:rPr>
              <a:t>Apply best practices for presentation in written and spoken communication</a:t>
            </a:r>
            <a:endParaRPr b="1"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b="1" lang="en-GB" sz="1200">
                <a:solidFill>
                  <a:schemeClr val="dk1"/>
                </a:solidFill>
                <a:latin typeface="Montserrat"/>
                <a:ea typeface="Montserrat"/>
                <a:cs typeface="Montserrat"/>
                <a:sym typeface="Montserrat"/>
              </a:rPr>
              <a:t>Determine which digital and AI tools are best to help with business communication and how to use them</a:t>
            </a:r>
            <a:endParaRPr b="1" sz="1200">
              <a:solidFill>
                <a:schemeClr val="dk1"/>
              </a:solidFill>
              <a:latin typeface="Montserrat"/>
              <a:ea typeface="Montserrat"/>
              <a:cs typeface="Montserrat"/>
              <a:sym typeface="Montserrat"/>
            </a:endParaRPr>
          </a:p>
          <a:p>
            <a:pPr indent="0" lvl="0" marL="0" rtl="0" algn="l">
              <a:spcBef>
                <a:spcPts val="10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70" name="Google Shape;270;p33"/>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- 3. ChatGPT / Gemini</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71" name="Google Shape;271;p3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72" name="Google Shape;272;p3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73" name="Google Shape;273;p3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74" name="Google Shape;274;p33"/>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275" name="Google Shape;275;p33"/>
          <p:cNvSpPr txBox="1"/>
          <p:nvPr/>
        </p:nvSpPr>
        <p:spPr>
          <a:xfrm>
            <a:off x="116975" y="1151000"/>
            <a:ext cx="4015500" cy="32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Basic version is free</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Can help write drafts / give ideas / speed up process</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A great start, but not to be relied on fully</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Can make mistakes</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u="sng">
                <a:solidFill>
                  <a:schemeClr val="hlink"/>
                </a:solidFill>
                <a:latin typeface="Montserrat Medium"/>
                <a:ea typeface="Montserrat Medium"/>
                <a:cs typeface="Montserrat Medium"/>
                <a:sym typeface="Montserrat Medium"/>
                <a:hlinkClick r:id="rId5"/>
              </a:rPr>
              <a:t>Research shows</a:t>
            </a:r>
            <a:r>
              <a:rPr lang="en-GB" sz="1800">
                <a:solidFill>
                  <a:schemeClr val="dk2"/>
                </a:solidFill>
                <a:latin typeface="Montserrat Medium"/>
                <a:ea typeface="Montserrat Medium"/>
                <a:cs typeface="Montserrat Medium"/>
                <a:sym typeface="Montserrat Medium"/>
              </a:rPr>
              <a:t>*</a:t>
            </a:r>
            <a:r>
              <a:rPr lang="en-GB" sz="1800">
                <a:solidFill>
                  <a:schemeClr val="dk2"/>
                </a:solidFill>
                <a:latin typeface="Montserrat Medium"/>
                <a:ea typeface="Montserrat Medium"/>
                <a:cs typeface="Montserrat Medium"/>
                <a:sym typeface="Montserrat Medium"/>
              </a:rPr>
              <a:t> it facilitates learning programming / motivation</a:t>
            </a:r>
            <a:endParaRPr sz="1800">
              <a:solidFill>
                <a:schemeClr val="dk2"/>
              </a:solidFill>
              <a:latin typeface="Montserrat Medium"/>
              <a:ea typeface="Montserrat Medium"/>
              <a:cs typeface="Montserrat Medium"/>
              <a:sym typeface="Montserrat Medium"/>
            </a:endParaRPr>
          </a:p>
        </p:txBody>
      </p:sp>
      <p:sp>
        <p:nvSpPr>
          <p:cNvPr id="276" name="Google Shape;276;p33"/>
          <p:cNvSpPr txBox="1"/>
          <p:nvPr/>
        </p:nvSpPr>
        <p:spPr>
          <a:xfrm>
            <a:off x="70950" y="4768475"/>
            <a:ext cx="7502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solidFill>
                  <a:schemeClr val="dk2"/>
                </a:solidFill>
              </a:rPr>
              <a:t>*  Source; </a:t>
            </a:r>
            <a:r>
              <a:rPr i="1" lang="en-GB" sz="800" u="sng">
                <a:solidFill>
                  <a:schemeClr val="hlink"/>
                </a:solidFill>
                <a:hlinkClick r:id="rId6"/>
              </a:rPr>
              <a:t>The effect of generative artificial intelligence (AI)-based tool use on students' computational thinking skills, programming self-efficacy and motivation</a:t>
            </a:r>
            <a:endParaRPr i="1" sz="800">
              <a:solidFill>
                <a:schemeClr val="dk2"/>
              </a:solidFill>
            </a:endParaRPr>
          </a:p>
        </p:txBody>
      </p:sp>
      <p:pic>
        <p:nvPicPr>
          <p:cNvPr id="277" name="Google Shape;277;p33"/>
          <p:cNvPicPr preferRelativeResize="0"/>
          <p:nvPr/>
        </p:nvPicPr>
        <p:blipFill>
          <a:blip r:embed="rId7">
            <a:alphaModFix/>
          </a:blip>
          <a:stretch>
            <a:fillRect/>
          </a:stretch>
        </p:blipFill>
        <p:spPr>
          <a:xfrm>
            <a:off x="4384225" y="1030663"/>
            <a:ext cx="4120301" cy="3720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83" name="Google Shape;283;p34"/>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- 4. BusinessEnglish.AI</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84" name="Google Shape;284;p3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85" name="Google Shape;285;p3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86" name="Google Shape;286;p3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87" name="Google Shape;287;p34"/>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288" name="Google Shape;288;p34"/>
          <p:cNvPicPr preferRelativeResize="0"/>
          <p:nvPr/>
        </p:nvPicPr>
        <p:blipFill>
          <a:blip r:embed="rId5">
            <a:alphaModFix/>
          </a:blip>
          <a:stretch>
            <a:fillRect/>
          </a:stretch>
        </p:blipFill>
        <p:spPr>
          <a:xfrm>
            <a:off x="634513" y="1389423"/>
            <a:ext cx="7868156" cy="324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94" name="Google Shape;294;p35"/>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- 5. Skillsyncer</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295" name="Google Shape;295;p3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96" name="Google Shape;296;p3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297" name="Google Shape;297;p3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98" name="Google Shape;298;p35"/>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299" name="Google Shape;299;p35"/>
          <p:cNvPicPr preferRelativeResize="0"/>
          <p:nvPr/>
        </p:nvPicPr>
        <p:blipFill>
          <a:blip r:embed="rId5">
            <a:alphaModFix/>
          </a:blip>
          <a:stretch>
            <a:fillRect/>
          </a:stretch>
        </p:blipFill>
        <p:spPr>
          <a:xfrm>
            <a:off x="346350" y="1385050"/>
            <a:ext cx="8451300" cy="2817100"/>
          </a:xfrm>
          <a:prstGeom prst="rect">
            <a:avLst/>
          </a:prstGeom>
          <a:noFill/>
          <a:ln>
            <a:noFill/>
          </a:ln>
          <a:effectLst>
            <a:outerShdw blurRad="57150" rotWithShape="0" algn="bl" dir="5400000" dist="38100">
              <a:srgbClr val="000000">
                <a:alpha val="7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05" name="Google Shape;305;p36"/>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- 6. EdApp Translation Tool</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06" name="Google Shape;306;p3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07" name="Google Shape;307;p3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308" name="Google Shape;308;p3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09" name="Google Shape;309;p36"/>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310" name="Google Shape;310;p36"/>
          <p:cNvPicPr preferRelativeResize="0"/>
          <p:nvPr/>
        </p:nvPicPr>
        <p:blipFill>
          <a:blip r:embed="rId5">
            <a:alphaModFix/>
          </a:blip>
          <a:stretch>
            <a:fillRect/>
          </a:stretch>
        </p:blipFill>
        <p:spPr>
          <a:xfrm>
            <a:off x="839925" y="1242999"/>
            <a:ext cx="7218601" cy="33743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16" name="Google Shape;316;p37"/>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- 7. Jenni AI</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17" name="Google Shape;317;p3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18" name="Google Shape;318;p3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319" name="Google Shape;319;p3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20" name="Google Shape;320;p3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321" name="Google Shape;321;p37"/>
          <p:cNvPicPr preferRelativeResize="0"/>
          <p:nvPr/>
        </p:nvPicPr>
        <p:blipFill>
          <a:blip r:embed="rId5">
            <a:alphaModFix/>
          </a:blip>
          <a:stretch>
            <a:fillRect/>
          </a:stretch>
        </p:blipFill>
        <p:spPr>
          <a:xfrm>
            <a:off x="321375" y="1395099"/>
            <a:ext cx="8322891" cy="329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8"/>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27" name="Google Shape;327;p38"/>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- 9. Miscellaneous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28" name="Google Shape;328;p38"/>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29" name="Google Shape;329;p38"/>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330" name="Google Shape;330;p38"/>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31" name="Google Shape;331;p38"/>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332" name="Google Shape;332;p38"/>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eriod"/>
            </a:pPr>
            <a:r>
              <a:rPr lang="en-GB" sz="1800" u="sng">
                <a:solidFill>
                  <a:schemeClr val="hlink"/>
                </a:solidFill>
                <a:hlinkClick r:id="rId5"/>
              </a:rPr>
              <a:t>Bearly</a:t>
            </a:r>
            <a:r>
              <a:rPr lang="en-GB" sz="1800" u="sng">
                <a:solidFill>
                  <a:schemeClr val="hlink"/>
                </a:solidFill>
                <a:hlinkClick r:id="rId6"/>
              </a:rPr>
              <a:t> AI</a:t>
            </a:r>
            <a:r>
              <a:rPr lang="en-GB" sz="1800">
                <a:solidFill>
                  <a:schemeClr val="accent1"/>
                </a:solidFill>
              </a:rPr>
              <a:t> </a:t>
            </a:r>
            <a:r>
              <a:rPr lang="en-GB" sz="1800">
                <a:solidFill>
                  <a:schemeClr val="dk2"/>
                </a:solidFill>
              </a:rPr>
              <a:t>- productivity and summarising</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GB" sz="1800" u="sng">
                <a:solidFill>
                  <a:schemeClr val="hlink"/>
                </a:solidFill>
                <a:hlinkClick r:id="rId7"/>
              </a:rPr>
              <a:t>Fireflies</a:t>
            </a:r>
            <a:r>
              <a:rPr lang="en-GB" sz="1800">
                <a:solidFill>
                  <a:schemeClr val="accent1"/>
                </a:solidFill>
              </a:rPr>
              <a:t> </a:t>
            </a:r>
            <a:r>
              <a:rPr lang="en-GB" sz="1800">
                <a:solidFill>
                  <a:schemeClr val="dk2"/>
                </a:solidFill>
              </a:rPr>
              <a:t>- note-taking</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GB" sz="1800" u="sng">
                <a:solidFill>
                  <a:schemeClr val="hlink"/>
                </a:solidFill>
                <a:hlinkClick r:id="rId8"/>
              </a:rPr>
              <a:t>Synthesia</a:t>
            </a:r>
            <a:r>
              <a:rPr lang="en-GB" sz="1800">
                <a:solidFill>
                  <a:schemeClr val="dk2"/>
                </a:solidFill>
              </a:rPr>
              <a:t> - create AI videos for presentations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GB" sz="1800" u="sng">
                <a:solidFill>
                  <a:schemeClr val="hlink"/>
                </a:solidFill>
                <a:hlinkClick r:id="rId9"/>
              </a:rPr>
              <a:t>Lavender.ai</a:t>
            </a:r>
            <a:r>
              <a:rPr lang="en-GB" sz="1800">
                <a:solidFill>
                  <a:schemeClr val="dk2"/>
                </a:solidFill>
              </a:rPr>
              <a:t> - writing in a specific voice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38" name="Google Shape;338;p39"/>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- 9. Miscellaneous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39" name="Google Shape;339;p3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40" name="Google Shape;340;p39"/>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341" name="Google Shape;341;p3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42" name="Google Shape;342;p39"/>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343" name="Google Shape;343;p39"/>
          <p:cNvSpPr txBox="1"/>
          <p:nvPr/>
        </p:nvSpPr>
        <p:spPr>
          <a:xfrm>
            <a:off x="248300" y="1241525"/>
            <a:ext cx="3547200" cy="330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u="sng">
                <a:solidFill>
                  <a:schemeClr val="hlink"/>
                </a:solidFill>
                <a:hlinkClick r:id="rId5"/>
              </a:rPr>
              <a:t>Inky</a:t>
            </a:r>
            <a:endParaRPr b="1" sz="1800">
              <a:solidFill>
                <a:schemeClr val="dk2"/>
              </a:solidFill>
            </a:endParaRPr>
          </a:p>
          <a:p>
            <a:pPr indent="0" lvl="0" marL="0" rtl="0" algn="l">
              <a:spcBef>
                <a:spcPts val="0"/>
              </a:spcBef>
              <a:spcAft>
                <a:spcPts val="0"/>
              </a:spcAft>
              <a:buNone/>
            </a:pPr>
            <a:r>
              <a:rPr lang="en-GB" sz="1800">
                <a:solidFill>
                  <a:schemeClr val="dk2"/>
                </a:solidFill>
              </a:rPr>
              <a:t>Inky is an editor for ink, inkle's markup language for writing interactive narrative in games. It's an IDE (integrated development environment), it gives you a single app that lets you play in the editor as you write, and fix any bugs in your code.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44" name="Google Shape;344;p39"/>
          <p:cNvPicPr preferRelativeResize="0"/>
          <p:nvPr/>
        </p:nvPicPr>
        <p:blipFill>
          <a:blip r:embed="rId6">
            <a:alphaModFix/>
          </a:blip>
          <a:stretch>
            <a:fillRect/>
          </a:stretch>
        </p:blipFill>
        <p:spPr>
          <a:xfrm>
            <a:off x="3795495" y="1345825"/>
            <a:ext cx="5020291" cy="297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50" name="Google Shape;350;p40"/>
          <p:cNvSpPr txBox="1"/>
          <p:nvPr/>
        </p:nvSpPr>
        <p:spPr>
          <a:xfrm>
            <a:off x="3120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TOOLS - 9. Miscellaneous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51" name="Google Shape;351;p40"/>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52" name="Google Shape;352;p40"/>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353" name="Google Shape;353;p40"/>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354" name="Google Shape;354;p40"/>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355" name="Google Shape;355;p40"/>
          <p:cNvSpPr txBox="1"/>
          <p:nvPr/>
        </p:nvSpPr>
        <p:spPr>
          <a:xfrm>
            <a:off x="248300" y="1241525"/>
            <a:ext cx="3547200" cy="330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u="sng">
                <a:solidFill>
                  <a:schemeClr val="hlink"/>
                </a:solidFill>
                <a:hlinkClick r:id="rId5"/>
              </a:rPr>
              <a:t>Twine</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lang="en-GB" sz="1800">
                <a:solidFill>
                  <a:schemeClr val="dk2"/>
                </a:solidFill>
              </a:rPr>
              <a:t>Twine is an open-source tool for telling interactive, nonlinear stories.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56" name="Google Shape;356;p40"/>
          <p:cNvPicPr preferRelativeResize="0"/>
          <p:nvPr/>
        </p:nvPicPr>
        <p:blipFill>
          <a:blip r:embed="rId6">
            <a:alphaModFix/>
          </a:blip>
          <a:stretch>
            <a:fillRect/>
          </a:stretch>
        </p:blipFill>
        <p:spPr>
          <a:xfrm>
            <a:off x="3871100" y="1099259"/>
            <a:ext cx="4818050" cy="3741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p:nvPr/>
        </p:nvSpPr>
        <p:spPr>
          <a:xfrm rot="10800000">
            <a:off x="200" y="2850"/>
            <a:ext cx="45048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362" name="Google Shape;362;p41"/>
          <p:cNvSpPr txBox="1"/>
          <p:nvPr/>
        </p:nvSpPr>
        <p:spPr>
          <a:xfrm>
            <a:off x="725625" y="350509"/>
            <a:ext cx="2602500" cy="678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How AI Can Help</a:t>
            </a:r>
            <a:endParaRPr b="1" i="0" sz="1400" u="none" cap="none" strike="noStrike">
              <a:solidFill>
                <a:schemeClr val="lt1"/>
              </a:solidFill>
              <a:latin typeface="Montserrat"/>
              <a:ea typeface="Montserrat"/>
              <a:cs typeface="Montserrat"/>
              <a:sym typeface="Montserrat"/>
            </a:endParaRPr>
          </a:p>
        </p:txBody>
      </p:sp>
      <p:sp>
        <p:nvSpPr>
          <p:cNvPr id="363" name="Google Shape;363;p41"/>
          <p:cNvSpPr txBox="1"/>
          <p:nvPr/>
        </p:nvSpPr>
        <p:spPr>
          <a:xfrm>
            <a:off x="328125" y="1161550"/>
            <a:ext cx="3627000" cy="2573100"/>
          </a:xfrm>
          <a:prstGeom prst="rect">
            <a:avLst/>
          </a:prstGeom>
          <a:noFill/>
          <a:ln>
            <a:noFill/>
          </a:ln>
        </p:spPr>
        <p:txBody>
          <a:bodyPr anchorCtr="0" anchor="t" bIns="82275" lIns="82275" spcFirstLastPara="1" rIns="82275" wrap="square" tIns="82275">
            <a:noAutofit/>
          </a:bodyPr>
          <a:lstStyle/>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Be more productive</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Translate content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Solve complex problems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Learn faster</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Write faster</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Generate ideas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AutoNum type="arabicPeriod"/>
            </a:pPr>
            <a:r>
              <a:rPr lang="en-GB" sz="1800">
                <a:solidFill>
                  <a:schemeClr val="lt1"/>
                </a:solidFill>
                <a:latin typeface="Montserrat"/>
                <a:ea typeface="Montserrat"/>
                <a:cs typeface="Montserrat"/>
                <a:sym typeface="Montserrat"/>
              </a:rPr>
              <a:t>Prepare presentations</a:t>
            </a:r>
            <a:endParaRPr sz="800">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rgbClr val="343434"/>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i="0" sz="9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364" name="Google Shape;364;p41"/>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65" name="Google Shape;365;p41"/>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cxnSp>
        <p:nvCxnSpPr>
          <p:cNvPr id="366" name="Google Shape;366;p41"/>
          <p:cNvCxnSpPr/>
          <p:nvPr/>
        </p:nvCxnSpPr>
        <p:spPr>
          <a:xfrm>
            <a:off x="839921" y="1013258"/>
            <a:ext cx="1015500" cy="0"/>
          </a:xfrm>
          <a:prstGeom prst="straightConnector1">
            <a:avLst/>
          </a:prstGeom>
          <a:noFill/>
          <a:ln cap="flat" cmpd="sng" w="19050">
            <a:solidFill>
              <a:srgbClr val="3475A6"/>
            </a:solidFill>
            <a:prstDash val="solid"/>
            <a:round/>
            <a:headEnd len="sm" w="sm" type="none"/>
            <a:tailEnd len="sm" w="sm" type="none"/>
          </a:ln>
        </p:spPr>
      </p:cxnSp>
      <p:pic>
        <p:nvPicPr>
          <p:cNvPr id="367" name="Google Shape;367;p41"/>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368" name="Google Shape;368;p41"/>
          <p:cNvSpPr txBox="1"/>
          <p:nvPr/>
        </p:nvSpPr>
        <p:spPr>
          <a:xfrm>
            <a:off x="5263525" y="350500"/>
            <a:ext cx="3471600" cy="678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rgbClr val="002060"/>
                </a:solidFill>
                <a:latin typeface="Montserrat"/>
                <a:ea typeface="Montserrat"/>
                <a:cs typeface="Montserrat"/>
                <a:sym typeface="Montserrat"/>
              </a:rPr>
              <a:t>What AI Cannot Do</a:t>
            </a:r>
            <a:endParaRPr b="1" i="0" sz="1400" u="none" cap="none" strike="noStrike">
              <a:solidFill>
                <a:srgbClr val="002060"/>
              </a:solidFill>
              <a:latin typeface="Montserrat"/>
              <a:ea typeface="Montserrat"/>
              <a:cs typeface="Montserrat"/>
              <a:sym typeface="Montserrat"/>
            </a:endParaRPr>
          </a:p>
        </p:txBody>
      </p:sp>
      <p:sp>
        <p:nvSpPr>
          <p:cNvPr id="369" name="Google Shape;369;p41"/>
          <p:cNvSpPr txBox="1"/>
          <p:nvPr/>
        </p:nvSpPr>
        <p:spPr>
          <a:xfrm>
            <a:off x="4923425" y="1105600"/>
            <a:ext cx="3627000" cy="2573100"/>
          </a:xfrm>
          <a:prstGeom prst="rect">
            <a:avLst/>
          </a:prstGeom>
          <a:noFill/>
          <a:ln>
            <a:noFill/>
          </a:ln>
        </p:spPr>
        <p:txBody>
          <a:bodyPr anchorCtr="0" anchor="t" bIns="82275" lIns="82275" spcFirstLastPara="1" rIns="82275" wrap="square" tIns="82275">
            <a:noAutofit/>
          </a:bodyPr>
          <a:lstStyle/>
          <a:p>
            <a:pPr indent="-342900" lvl="0" marL="457200" rtl="0" algn="l">
              <a:spcBef>
                <a:spcPts val="0"/>
              </a:spcBef>
              <a:spcAft>
                <a:spcPts val="0"/>
              </a:spcAft>
              <a:buClr>
                <a:srgbClr val="002060"/>
              </a:buClr>
              <a:buSzPts val="1800"/>
              <a:buFont typeface="Montserrat"/>
              <a:buAutoNum type="arabicPeriod"/>
            </a:pPr>
            <a:r>
              <a:rPr lang="en-GB" sz="1800">
                <a:solidFill>
                  <a:srgbClr val="002060"/>
                </a:solidFill>
                <a:latin typeface="Montserrat"/>
                <a:ea typeface="Montserrat"/>
                <a:cs typeface="Montserrat"/>
                <a:sym typeface="Montserrat"/>
              </a:rPr>
              <a:t>Replace Learning</a:t>
            </a:r>
            <a:endParaRPr sz="1800">
              <a:solidFill>
                <a:srgbClr val="002060"/>
              </a:solidFill>
              <a:latin typeface="Montserrat"/>
              <a:ea typeface="Montserrat"/>
              <a:cs typeface="Montserrat"/>
              <a:sym typeface="Montserrat"/>
            </a:endParaRPr>
          </a:p>
          <a:p>
            <a:pPr indent="-342900" lvl="0" marL="457200" rtl="0" algn="l">
              <a:spcBef>
                <a:spcPts val="0"/>
              </a:spcBef>
              <a:spcAft>
                <a:spcPts val="0"/>
              </a:spcAft>
              <a:buClr>
                <a:srgbClr val="002060"/>
              </a:buClr>
              <a:buSzPts val="1800"/>
              <a:buFont typeface="Montserrat"/>
              <a:buAutoNum type="arabicPeriod"/>
            </a:pPr>
            <a:r>
              <a:rPr lang="en-GB" sz="1800">
                <a:solidFill>
                  <a:srgbClr val="002060"/>
                </a:solidFill>
                <a:latin typeface="Montserrat"/>
                <a:ea typeface="Montserrat"/>
                <a:cs typeface="Montserrat"/>
                <a:sym typeface="Montserrat"/>
              </a:rPr>
              <a:t>Replace Experience</a:t>
            </a:r>
            <a:endParaRPr sz="1800">
              <a:solidFill>
                <a:srgbClr val="002060"/>
              </a:solidFill>
              <a:latin typeface="Montserrat"/>
              <a:ea typeface="Montserrat"/>
              <a:cs typeface="Montserrat"/>
              <a:sym typeface="Montserrat"/>
            </a:endParaRPr>
          </a:p>
          <a:p>
            <a:pPr indent="-342900" lvl="0" marL="457200" rtl="0" algn="l">
              <a:spcBef>
                <a:spcPts val="0"/>
              </a:spcBef>
              <a:spcAft>
                <a:spcPts val="0"/>
              </a:spcAft>
              <a:buClr>
                <a:srgbClr val="002060"/>
              </a:buClr>
              <a:buSzPts val="1800"/>
              <a:buFont typeface="Montserrat"/>
              <a:buAutoNum type="arabicPeriod"/>
            </a:pPr>
            <a:r>
              <a:rPr lang="en-GB" sz="1800">
                <a:solidFill>
                  <a:srgbClr val="002060"/>
                </a:solidFill>
                <a:latin typeface="Montserrat"/>
                <a:ea typeface="Montserrat"/>
                <a:cs typeface="Montserrat"/>
                <a:sym typeface="Montserrat"/>
              </a:rPr>
              <a:t>Replace Writing</a:t>
            </a:r>
            <a:endParaRPr sz="1800">
              <a:solidFill>
                <a:srgbClr val="002060"/>
              </a:solidFill>
              <a:latin typeface="Montserrat"/>
              <a:ea typeface="Montserrat"/>
              <a:cs typeface="Montserrat"/>
              <a:sym typeface="Montserrat"/>
            </a:endParaRPr>
          </a:p>
          <a:p>
            <a:pPr indent="-342900" lvl="0" marL="457200" rtl="0" algn="l">
              <a:spcBef>
                <a:spcPts val="0"/>
              </a:spcBef>
              <a:spcAft>
                <a:spcPts val="0"/>
              </a:spcAft>
              <a:buClr>
                <a:srgbClr val="002060"/>
              </a:buClr>
              <a:buSzPts val="1800"/>
              <a:buFont typeface="Montserrat"/>
              <a:buAutoNum type="arabicPeriod"/>
            </a:pPr>
            <a:r>
              <a:rPr lang="en-GB" sz="1800">
                <a:solidFill>
                  <a:srgbClr val="002060"/>
                </a:solidFill>
                <a:latin typeface="Montserrat"/>
                <a:ea typeface="Montserrat"/>
                <a:cs typeface="Montserrat"/>
                <a:sym typeface="Montserrat"/>
              </a:rPr>
              <a:t>Replace YOU</a:t>
            </a:r>
            <a:endParaRPr sz="1800">
              <a:solidFill>
                <a:srgbClr val="002060"/>
              </a:solidFill>
              <a:latin typeface="Montserrat"/>
              <a:ea typeface="Montserrat"/>
              <a:cs typeface="Montserrat"/>
              <a:sym typeface="Montserrat"/>
            </a:endParaRPr>
          </a:p>
          <a:p>
            <a:pPr indent="-342900" lvl="0" marL="457200" rtl="0" algn="l">
              <a:spcBef>
                <a:spcPts val="0"/>
              </a:spcBef>
              <a:spcAft>
                <a:spcPts val="0"/>
              </a:spcAft>
              <a:buClr>
                <a:srgbClr val="002060"/>
              </a:buClr>
              <a:buSzPts val="1800"/>
              <a:buFont typeface="Montserrat"/>
              <a:buAutoNum type="arabicPeriod"/>
            </a:pPr>
            <a:r>
              <a:rPr lang="en-GB" sz="1800">
                <a:solidFill>
                  <a:srgbClr val="002060"/>
                </a:solidFill>
                <a:latin typeface="Montserrat"/>
                <a:ea typeface="Montserrat"/>
                <a:cs typeface="Montserrat"/>
                <a:sym typeface="Montserrat"/>
              </a:rPr>
              <a:t>Much like in coding, AI can only do what you tell it to do</a:t>
            </a:r>
            <a:endParaRPr sz="1800">
              <a:solidFill>
                <a:srgbClr val="00206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rgbClr val="00206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i="0" sz="900" u="sng" cap="none" strike="noStrike">
              <a:solidFill>
                <a:srgbClr val="00206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900" u="none" cap="none" strike="noStrike">
              <a:solidFill>
                <a:srgbClr val="002060"/>
              </a:solidFill>
              <a:latin typeface="Montserrat"/>
              <a:ea typeface="Montserrat"/>
              <a:cs typeface="Montserrat"/>
              <a:sym typeface="Montserrat"/>
            </a:endParaRPr>
          </a:p>
        </p:txBody>
      </p:sp>
      <p:cxnSp>
        <p:nvCxnSpPr>
          <p:cNvPr id="370" name="Google Shape;370;p41"/>
          <p:cNvCxnSpPr/>
          <p:nvPr/>
        </p:nvCxnSpPr>
        <p:spPr>
          <a:xfrm>
            <a:off x="5382021" y="1013258"/>
            <a:ext cx="1015500" cy="0"/>
          </a:xfrm>
          <a:prstGeom prst="straightConnector1">
            <a:avLst/>
          </a:prstGeom>
          <a:noFill/>
          <a:ln cap="flat" cmpd="sng" w="19050">
            <a:solidFill>
              <a:srgbClr val="3475A6"/>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42"/>
          <p:cNvPicPr preferRelativeResize="0"/>
          <p:nvPr/>
        </p:nvPicPr>
        <p:blipFill rotWithShape="1">
          <a:blip r:embed="rId4">
            <a:alphaModFix/>
          </a:blip>
          <a:srcRect b="0" l="0" r="0" t="0"/>
          <a:stretch/>
        </p:blipFill>
        <p:spPr>
          <a:xfrm>
            <a:off x="258581" y="4722273"/>
            <a:ext cx="890168" cy="1747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4" name="Google Shape;74;p1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75" name="Google Shape;75;p16"/>
          <p:cNvCxnSpPr/>
          <p:nvPr/>
        </p:nvCxnSpPr>
        <p:spPr>
          <a:xfrm flipH="1" rot="10800000">
            <a:off x="763721" y="133720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76" name="Google Shape;76;p1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77" name="Google Shape;77;p16"/>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78" name="Google Shape;78;p16"/>
          <p:cNvSpPr txBox="1"/>
          <p:nvPr/>
        </p:nvSpPr>
        <p:spPr>
          <a:xfrm>
            <a:off x="257175" y="482450"/>
            <a:ext cx="8469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002060"/>
                </a:solidFill>
                <a:latin typeface="Montserrat"/>
                <a:ea typeface="Montserrat"/>
                <a:cs typeface="Montserrat"/>
                <a:sym typeface="Montserrat"/>
              </a:rPr>
              <a:t>Why is knowing how to communicate effectively so important in Tech, considering the rise of AI-assisted technology?</a:t>
            </a:r>
            <a:endParaRPr b="1" sz="1800">
              <a:solidFill>
                <a:srgbClr val="002060"/>
              </a:solidFill>
              <a:latin typeface="Montserrat"/>
              <a:ea typeface="Montserrat"/>
              <a:cs typeface="Montserrat"/>
              <a:sym typeface="Montserrat"/>
            </a:endParaRPr>
          </a:p>
        </p:txBody>
      </p:sp>
      <p:sp>
        <p:nvSpPr>
          <p:cNvPr id="79" name="Google Shape;79;p16"/>
          <p:cNvSpPr txBox="1"/>
          <p:nvPr/>
        </p:nvSpPr>
        <p:spPr>
          <a:xfrm>
            <a:off x="124150" y="1618100"/>
            <a:ext cx="6296400" cy="261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It’s handy no matter what your eventual job</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Eliminates confusion / makes your work easier</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Knowing how to search and prompt will help so much more</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It will augment your work and way of thinking</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It will set you apart - do better work, find better jobs, sell ideas</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Transferable skills</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Like programming, the better you know the language the better the code</a:t>
            </a:r>
            <a:endParaRPr sz="1800">
              <a:solidFill>
                <a:srgbClr val="1F1F1F"/>
              </a:solidFill>
              <a:latin typeface="Montserrat Medium"/>
              <a:ea typeface="Montserrat Medium"/>
              <a:cs typeface="Montserrat Medium"/>
              <a:sym typeface="Montserrat Medium"/>
            </a:endParaRPr>
          </a:p>
          <a:p>
            <a:pPr indent="-342900" lvl="0" marL="457200" rtl="0" algn="l">
              <a:spcBef>
                <a:spcPts val="0"/>
              </a:spcBef>
              <a:spcAft>
                <a:spcPts val="0"/>
              </a:spcAft>
              <a:buClr>
                <a:srgbClr val="1F1F1F"/>
              </a:buClr>
              <a:buSzPts val="1800"/>
              <a:buFont typeface="Montserrat Medium"/>
              <a:buChar char="●"/>
            </a:pPr>
            <a:r>
              <a:rPr lang="en-GB" sz="1800">
                <a:solidFill>
                  <a:srgbClr val="1F1F1F"/>
                </a:solidFill>
                <a:latin typeface="Montserrat Medium"/>
                <a:ea typeface="Montserrat Medium"/>
                <a:cs typeface="Montserrat Medium"/>
                <a:sym typeface="Montserrat Medium"/>
              </a:rPr>
              <a:t>You may just be spared in the robot uprising</a:t>
            </a:r>
            <a:endParaRPr sz="1800">
              <a:solidFill>
                <a:srgbClr val="1F1F1F"/>
              </a:solidFill>
              <a:latin typeface="Montserrat Medium"/>
              <a:ea typeface="Montserrat Medium"/>
              <a:cs typeface="Montserrat Medium"/>
              <a:sym typeface="Montserrat Medium"/>
            </a:endParaRPr>
          </a:p>
        </p:txBody>
      </p:sp>
      <p:pic>
        <p:nvPicPr>
          <p:cNvPr id="80" name="Google Shape;80;p16"/>
          <p:cNvPicPr preferRelativeResize="0"/>
          <p:nvPr/>
        </p:nvPicPr>
        <p:blipFill>
          <a:blip r:embed="rId5">
            <a:alphaModFix/>
          </a:blip>
          <a:stretch>
            <a:fillRect/>
          </a:stretch>
        </p:blipFill>
        <p:spPr>
          <a:xfrm>
            <a:off x="6317425" y="1754700"/>
            <a:ext cx="2473650" cy="278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3"/>
          <p:cNvPicPr preferRelativeResize="0"/>
          <p:nvPr/>
        </p:nvPicPr>
        <p:blipFill rotWithShape="1">
          <a:blip r:embed="rId3">
            <a:alphaModFix/>
          </a:blip>
          <a:srcRect b="-24192" l="-1700" r="1699" t="62820"/>
          <a:stretch/>
        </p:blipFill>
        <p:spPr>
          <a:xfrm>
            <a:off x="-189350" y="0"/>
            <a:ext cx="9333349" cy="2518551"/>
          </a:xfrm>
          <a:prstGeom prst="rect">
            <a:avLst/>
          </a:prstGeom>
          <a:noFill/>
          <a:ln>
            <a:noFill/>
          </a:ln>
        </p:spPr>
      </p:pic>
      <p:sp>
        <p:nvSpPr>
          <p:cNvPr id="381" name="Google Shape;381;p43"/>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382" name="Google Shape;382;p43"/>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4100">
                <a:solidFill>
                  <a:srgbClr val="FFFFFF"/>
                </a:solidFill>
              </a:rPr>
              <a:t>The Importance Of Business Communication In Tech</a:t>
            </a:r>
            <a:endParaRPr b="1" sz="2200">
              <a:solidFill>
                <a:srgbClr val="FFFFFF"/>
              </a:solidFill>
              <a:latin typeface="Montserrat"/>
              <a:ea typeface="Montserrat"/>
              <a:cs typeface="Montserrat"/>
              <a:sym typeface="Montserrat"/>
            </a:endParaRPr>
          </a:p>
        </p:txBody>
      </p:sp>
      <p:sp>
        <p:nvSpPr>
          <p:cNvPr id="383" name="Google Shape;383;p43"/>
          <p:cNvSpPr txBox="1"/>
          <p:nvPr/>
        </p:nvSpPr>
        <p:spPr>
          <a:xfrm>
            <a:off x="303175" y="1797750"/>
            <a:ext cx="8369700" cy="32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In one form or another, you’ll be faced with it</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It needs to be clear to avoid confusion</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It is representative of you or your company</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You can learn </a:t>
            </a:r>
            <a:r>
              <a:rPr lang="en-GB" sz="1800">
                <a:solidFill>
                  <a:schemeClr val="dk2"/>
                </a:solidFill>
                <a:latin typeface="Montserrat Medium"/>
                <a:ea typeface="Montserrat Medium"/>
                <a:cs typeface="Montserrat Medium"/>
                <a:sym typeface="Montserrat Medium"/>
              </a:rPr>
              <a:t>transferable</a:t>
            </a:r>
            <a:r>
              <a:rPr lang="en-GB" sz="1800">
                <a:solidFill>
                  <a:schemeClr val="dk2"/>
                </a:solidFill>
                <a:latin typeface="Montserrat Medium"/>
                <a:ea typeface="Montserrat Medium"/>
                <a:cs typeface="Montserrat Medium"/>
                <a:sym typeface="Montserrat Medium"/>
              </a:rPr>
              <a:t> skills</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4"/>
          <p:cNvPicPr preferRelativeResize="0"/>
          <p:nvPr/>
        </p:nvPicPr>
        <p:blipFill rotWithShape="1">
          <a:blip r:embed="rId3">
            <a:alphaModFix/>
          </a:blip>
          <a:srcRect b="-24192" l="-1700" r="1699" t="62820"/>
          <a:stretch/>
        </p:blipFill>
        <p:spPr>
          <a:xfrm>
            <a:off x="-189350" y="0"/>
            <a:ext cx="9333349" cy="2518551"/>
          </a:xfrm>
          <a:prstGeom prst="rect">
            <a:avLst/>
          </a:prstGeom>
          <a:noFill/>
          <a:ln>
            <a:noFill/>
          </a:ln>
        </p:spPr>
      </p:pic>
      <p:sp>
        <p:nvSpPr>
          <p:cNvPr id="389" name="Google Shape;389;p44"/>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390" name="Google Shape;390;p44"/>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4100">
                <a:solidFill>
                  <a:srgbClr val="FFFFFF"/>
                </a:solidFill>
              </a:rPr>
              <a:t>The Importance Of Business Communication In Tech</a:t>
            </a:r>
            <a:endParaRPr b="1" sz="2200">
              <a:solidFill>
                <a:srgbClr val="FFFFFF"/>
              </a:solidFill>
              <a:latin typeface="Montserrat"/>
              <a:ea typeface="Montserrat"/>
              <a:cs typeface="Montserrat"/>
              <a:sym typeface="Montserrat"/>
            </a:endParaRPr>
          </a:p>
        </p:txBody>
      </p:sp>
      <p:sp>
        <p:nvSpPr>
          <p:cNvPr id="391" name="Google Shape;391;p44"/>
          <p:cNvSpPr txBox="1"/>
          <p:nvPr/>
        </p:nvSpPr>
        <p:spPr>
          <a:xfrm>
            <a:off x="303175" y="1797750"/>
            <a:ext cx="8369700" cy="32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Applying for a job / self-promotion (portfolio)</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Crafting a cover letter</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Responding to written assessments for take-home tests in interviews</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Drafting internal versus external business emails</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Addressing interview inquiries during live interviews</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397" name="Google Shape;397;p45"/>
          <p:cNvSpPr txBox="1"/>
          <p:nvPr/>
        </p:nvSpPr>
        <p:spPr>
          <a:xfrm>
            <a:off x="53200" y="446475"/>
            <a:ext cx="91440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100">
                <a:solidFill>
                  <a:srgbClr val="002060"/>
                </a:solidFill>
                <a:latin typeface="Montserrat"/>
                <a:ea typeface="Montserrat"/>
                <a:cs typeface="Montserrat"/>
                <a:sym typeface="Montserrat"/>
              </a:rPr>
              <a:t>Applying For A Job / Self-Promotion / Portfolio / Cover Letter</a:t>
            </a:r>
            <a:endParaRPr b="1" sz="21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398" name="Google Shape;398;p4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399" name="Google Shape;399;p4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400" name="Google Shape;400;p4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401" name="Google Shape;401;p45"/>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402" name="Google Shape;402;p45"/>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403" name="Google Shape;403;p45"/>
          <p:cNvSpPr txBox="1"/>
          <p:nvPr/>
        </p:nvSpPr>
        <p:spPr>
          <a:xfrm>
            <a:off x="665100" y="1241525"/>
            <a:ext cx="77772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Avoid slang</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Avoid flowery language (not language about flowers, but excessive descriptions)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Use the correct terms (skills, programming languages, etc)</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Don’t copy/paste from AI</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Keep it concise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Mention relevant experience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Spell and grammar check</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404" name="Google Shape;404;p45"/>
          <p:cNvSpPr txBox="1"/>
          <p:nvPr/>
        </p:nvSpPr>
        <p:spPr>
          <a:xfrm>
            <a:off x="2265725" y="-39450"/>
            <a:ext cx="41769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Written Communication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410" name="Google Shape;410;p46"/>
          <p:cNvSpPr txBox="1"/>
          <p:nvPr/>
        </p:nvSpPr>
        <p:spPr>
          <a:xfrm>
            <a:off x="834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Example: GitHub Portfolio</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411" name="Google Shape;411;p4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12" name="Google Shape;412;p4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413" name="Google Shape;413;p4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414" name="Google Shape;414;p46"/>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415" name="Google Shape;415;p46"/>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416" name="Google Shape;416;p46"/>
          <p:cNvSpPr txBox="1"/>
          <p:nvPr/>
        </p:nvSpPr>
        <p:spPr>
          <a:xfrm>
            <a:off x="665100" y="1241525"/>
            <a:ext cx="77772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 portfolio is a compilation of materials that exemplifies your beliefs, skills, qualifications, education, training, and experiences. It provides insight into your personality and work ethic. A portfolio website is generally a static website featuring work samples and other details as explained above. It is closely related to Online Resume or C.V.”</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u="sng">
                <a:solidFill>
                  <a:schemeClr val="hlink"/>
                </a:solidFill>
                <a:latin typeface="Montserrat"/>
                <a:ea typeface="Montserrat"/>
                <a:cs typeface="Montserrat"/>
                <a:sym typeface="Montserrat"/>
                <a:hlinkClick r:id="rId5"/>
              </a:rPr>
              <a:t>GitHub profiles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u="sng">
                <a:solidFill>
                  <a:schemeClr val="hlink"/>
                </a:solidFill>
                <a:latin typeface="Montserrat"/>
                <a:ea typeface="Montserrat"/>
                <a:cs typeface="Montserrat"/>
                <a:sym typeface="Montserrat"/>
                <a:hlinkClick r:id="rId6"/>
              </a:rPr>
              <a:t>Example: Simplefolio</a:t>
            </a:r>
            <a:endParaRPr sz="1800">
              <a:solidFill>
                <a:schemeClr val="dk2"/>
              </a:solidFill>
              <a:latin typeface="Montserrat"/>
              <a:ea typeface="Montserrat"/>
              <a:cs typeface="Montserrat"/>
              <a:sym typeface="Montserrat"/>
            </a:endParaRPr>
          </a:p>
        </p:txBody>
      </p:sp>
      <p:sp>
        <p:nvSpPr>
          <p:cNvPr id="417" name="Google Shape;417;p46"/>
          <p:cNvSpPr txBox="1"/>
          <p:nvPr/>
        </p:nvSpPr>
        <p:spPr>
          <a:xfrm>
            <a:off x="2265725" y="-39450"/>
            <a:ext cx="41769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Written Communication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423" name="Google Shape;423;p47"/>
          <p:cNvSpPr txBox="1"/>
          <p:nvPr/>
        </p:nvSpPr>
        <p:spPr>
          <a:xfrm>
            <a:off x="72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Example: Cover Letter</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424" name="Google Shape;424;p4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25" name="Google Shape;425;p4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426" name="Google Shape;426;p4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427" name="Google Shape;427;p4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428" name="Google Shape;428;p47"/>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429" name="Google Shape;429;p47"/>
          <p:cNvSpPr txBox="1"/>
          <p:nvPr/>
        </p:nvSpPr>
        <p:spPr>
          <a:xfrm>
            <a:off x="665100" y="1241525"/>
            <a:ext cx="77772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Avoid slang</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Avoid flowery language </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Use the correct terms (skills, programming languages, etc)</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Don’t copy/paste from AI</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Keep it concise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Mention relevant experience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Spell and grammar check</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u="sng">
                <a:solidFill>
                  <a:schemeClr val="hlink"/>
                </a:solidFill>
                <a:latin typeface="Montserrat"/>
                <a:ea typeface="Montserrat"/>
                <a:cs typeface="Montserrat"/>
                <a:sym typeface="Montserrat"/>
                <a:hlinkClick r:id="rId5"/>
              </a:rPr>
              <a:t>Example: Cover Letter</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430" name="Google Shape;430;p47"/>
          <p:cNvSpPr txBox="1"/>
          <p:nvPr/>
        </p:nvSpPr>
        <p:spPr>
          <a:xfrm>
            <a:off x="2265725" y="-39450"/>
            <a:ext cx="41769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Written Communication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48"/>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436" name="Google Shape;436;p48"/>
          <p:cNvSpPr txBox="1"/>
          <p:nvPr/>
        </p:nvSpPr>
        <p:spPr>
          <a:xfrm>
            <a:off x="72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Verbal Communication</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437" name="Google Shape;437;p48"/>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38" name="Google Shape;438;p48"/>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439" name="Google Shape;439;p48"/>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440" name="Google Shape;440;p48"/>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441" name="Google Shape;441;p48"/>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442" name="Google Shape;442;p48"/>
          <p:cNvSpPr txBox="1"/>
          <p:nvPr/>
        </p:nvSpPr>
        <p:spPr>
          <a:xfrm>
            <a:off x="585300" y="1218200"/>
            <a:ext cx="33786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576A7"/>
              </a:buClr>
              <a:buSzPts val="1800"/>
              <a:buFont typeface="Montserrat"/>
              <a:buChar char="●"/>
            </a:pPr>
            <a:r>
              <a:rPr lang="en-GB" sz="1800">
                <a:solidFill>
                  <a:srgbClr val="3576A7"/>
                </a:solidFill>
                <a:latin typeface="Montserrat"/>
                <a:ea typeface="Montserrat"/>
                <a:cs typeface="Montserrat"/>
                <a:sym typeface="Montserrat"/>
              </a:rPr>
              <a:t>Meetings</a:t>
            </a:r>
            <a:endParaRPr sz="1800">
              <a:solidFill>
                <a:srgbClr val="3576A7"/>
              </a:solidFill>
              <a:latin typeface="Montserrat"/>
              <a:ea typeface="Montserrat"/>
              <a:cs typeface="Montserrat"/>
              <a:sym typeface="Montserrat"/>
            </a:endParaRPr>
          </a:p>
          <a:p>
            <a:pPr indent="-342900" lvl="0" marL="457200" rtl="0" algn="l">
              <a:spcBef>
                <a:spcPts val="0"/>
              </a:spcBef>
              <a:spcAft>
                <a:spcPts val="0"/>
              </a:spcAft>
              <a:buClr>
                <a:srgbClr val="3576A7"/>
              </a:buClr>
              <a:buSzPts val="1800"/>
              <a:buFont typeface="Montserrat"/>
              <a:buChar char="●"/>
            </a:pPr>
            <a:r>
              <a:rPr lang="en-GB" sz="1800">
                <a:solidFill>
                  <a:srgbClr val="3576A7"/>
                </a:solidFill>
                <a:latin typeface="Montserrat"/>
                <a:ea typeface="Montserrat"/>
                <a:cs typeface="Montserrat"/>
                <a:sym typeface="Montserrat"/>
              </a:rPr>
              <a:t>Presentations</a:t>
            </a:r>
            <a:endParaRPr sz="1800">
              <a:solidFill>
                <a:srgbClr val="3576A7"/>
              </a:solidFill>
              <a:latin typeface="Montserrat"/>
              <a:ea typeface="Montserrat"/>
              <a:cs typeface="Montserrat"/>
              <a:sym typeface="Montserrat"/>
            </a:endParaRPr>
          </a:p>
          <a:p>
            <a:pPr indent="-342900" lvl="0" marL="457200" rtl="0" algn="l">
              <a:spcBef>
                <a:spcPts val="0"/>
              </a:spcBef>
              <a:spcAft>
                <a:spcPts val="0"/>
              </a:spcAft>
              <a:buClr>
                <a:srgbClr val="3576A7"/>
              </a:buClr>
              <a:buSzPts val="1800"/>
              <a:buFont typeface="Montserrat"/>
              <a:buChar char="●"/>
            </a:pPr>
            <a:r>
              <a:rPr lang="en-GB" sz="1800">
                <a:solidFill>
                  <a:srgbClr val="3576A7"/>
                </a:solidFill>
                <a:latin typeface="Montserrat"/>
                <a:ea typeface="Montserrat"/>
                <a:cs typeface="Montserrat"/>
                <a:sym typeface="Montserrat"/>
              </a:rPr>
              <a:t>Interviews</a:t>
            </a:r>
            <a:endParaRPr sz="1800">
              <a:solidFill>
                <a:srgbClr val="3576A7"/>
              </a:solidFill>
              <a:latin typeface="Montserrat"/>
              <a:ea typeface="Montserrat"/>
              <a:cs typeface="Montserrat"/>
              <a:sym typeface="Montserrat"/>
            </a:endParaRPr>
          </a:p>
          <a:p>
            <a:pPr indent="-342900" lvl="0" marL="457200" rtl="0" algn="l">
              <a:spcBef>
                <a:spcPts val="0"/>
              </a:spcBef>
              <a:spcAft>
                <a:spcPts val="0"/>
              </a:spcAft>
              <a:buClr>
                <a:srgbClr val="3576A7"/>
              </a:buClr>
              <a:buSzPts val="1800"/>
              <a:buFont typeface="Montserrat"/>
              <a:buChar char="●"/>
            </a:pPr>
            <a:r>
              <a:rPr lang="en-GB" sz="1800">
                <a:solidFill>
                  <a:srgbClr val="3576A7"/>
                </a:solidFill>
                <a:latin typeface="Montserrat"/>
                <a:ea typeface="Montserrat"/>
                <a:cs typeface="Montserrat"/>
                <a:sym typeface="Montserrat"/>
              </a:rPr>
              <a:t>Conferences</a:t>
            </a:r>
            <a:endParaRPr sz="1800">
              <a:solidFill>
                <a:srgbClr val="3576A7"/>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443" name="Google Shape;443;p48"/>
          <p:cNvSpPr txBox="1"/>
          <p:nvPr/>
        </p:nvSpPr>
        <p:spPr>
          <a:xfrm>
            <a:off x="3343275" y="1084725"/>
            <a:ext cx="5533800" cy="4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2"/>
                </a:solidFill>
                <a:latin typeface="Montserrat"/>
                <a:ea typeface="Montserrat"/>
                <a:cs typeface="Montserrat"/>
                <a:sym typeface="Montserrat"/>
              </a:rPr>
              <a:t>Not everyone is a natural presenter, but there are things that can help.</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If possible, prepare and practice</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Be aware of your posture</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Be aware of your intent</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Try not to read, instead speak directly to people</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Have material to back you up (slides, code samples, diagrams, etc)</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Structure like a story</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Play to your strengths</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Know your audience</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Practice active listening</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GB" sz="1600">
                <a:solidFill>
                  <a:schemeClr val="dk2"/>
                </a:solidFill>
                <a:latin typeface="Montserrat"/>
                <a:ea typeface="Montserrat"/>
                <a:cs typeface="Montserrat"/>
                <a:sym typeface="Montserrat"/>
              </a:rPr>
              <a:t>In interviews/meetings, ask clarifying questions</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449" name="Google Shape;449;p49"/>
          <p:cNvSpPr txBox="1"/>
          <p:nvPr/>
        </p:nvSpPr>
        <p:spPr>
          <a:xfrm>
            <a:off x="7275" y="4464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SzPts val="1100"/>
              <a:buFont typeface="Arial"/>
              <a:buNone/>
            </a:pPr>
            <a:r>
              <a:rPr b="1" lang="en-GB" sz="2200">
                <a:solidFill>
                  <a:srgbClr val="002060"/>
                </a:solidFill>
                <a:latin typeface="Montserrat"/>
                <a:ea typeface="Montserrat"/>
                <a:cs typeface="Montserrat"/>
                <a:sym typeface="Montserrat"/>
              </a:rPr>
              <a:t>Presentation Tips</a:t>
            </a:r>
            <a:endParaRPr b="1" sz="2200">
              <a:solidFill>
                <a:srgbClr val="00206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002060"/>
              </a:solidFill>
            </a:endParaRPr>
          </a:p>
          <a:p>
            <a:pPr indent="0" lvl="0" marL="0" rtl="0" algn="l">
              <a:spcBef>
                <a:spcPts val="0"/>
              </a:spcBef>
              <a:spcAft>
                <a:spcPts val="0"/>
              </a:spcAft>
              <a:buNone/>
            </a:pPr>
            <a:r>
              <a:t/>
            </a:r>
            <a:endParaRPr b="1" sz="2700">
              <a:solidFill>
                <a:srgbClr val="002060"/>
              </a:solidFill>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450" name="Google Shape;450;p4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51" name="Google Shape;451;p49"/>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452" name="Google Shape;452;p4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453" name="Google Shape;453;p49"/>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
        <p:nvSpPr>
          <p:cNvPr id="454" name="Google Shape;454;p49"/>
          <p:cNvSpPr txBox="1"/>
          <p:nvPr/>
        </p:nvSpPr>
        <p:spPr>
          <a:xfrm>
            <a:off x="798125" y="1339075"/>
            <a:ext cx="71121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455" name="Google Shape;455;p49"/>
          <p:cNvSpPr txBox="1"/>
          <p:nvPr/>
        </p:nvSpPr>
        <p:spPr>
          <a:xfrm>
            <a:off x="798125" y="1218225"/>
            <a:ext cx="80790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Don’t overdo it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Stay relevant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Use digital tools to make it look professional - Canva, AI tools, templates, etc</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Have a common theme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Approach like a story - beginning, middle, conclusion</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Know your audience - memes, mock-ups or meeting notes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If you can, record yourself (embrace the cringe)</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Worry about the content, don’t worry about what can go wrong</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Trust yourself</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1" name="Google Shape;461;p50"/>
          <p:cNvSpPr txBox="1"/>
          <p:nvPr/>
        </p:nvSpPr>
        <p:spPr>
          <a:xfrm>
            <a:off x="3077550" y="1078475"/>
            <a:ext cx="29889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1900">
                <a:solidFill>
                  <a:srgbClr val="C4A542"/>
                </a:solidFill>
                <a:latin typeface="Montserrat"/>
                <a:ea typeface="Montserrat"/>
                <a:cs typeface="Montserrat"/>
                <a:sym typeface="Montserrat"/>
              </a:rPr>
              <a:t>Time for a break!</a:t>
            </a:r>
            <a:endParaRPr b="0" i="0" sz="1900" u="none" cap="none" strike="noStrike">
              <a:solidFill>
                <a:srgbClr val="C4A542"/>
              </a:solidFill>
              <a:latin typeface="Montserrat"/>
              <a:ea typeface="Montserrat"/>
              <a:cs typeface="Montserrat"/>
              <a:sym typeface="Montserrat"/>
            </a:endParaRPr>
          </a:p>
        </p:txBody>
      </p:sp>
      <p:sp>
        <p:nvSpPr>
          <p:cNvPr id="462" name="Google Shape;462;p50"/>
          <p:cNvSpPr txBox="1"/>
          <p:nvPr/>
        </p:nvSpPr>
        <p:spPr>
          <a:xfrm>
            <a:off x="416800" y="2066525"/>
            <a:ext cx="7910400" cy="1256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1000"/>
              </a:spcBef>
              <a:spcAft>
                <a:spcPts val="1000"/>
              </a:spcAft>
              <a:buNone/>
            </a:pPr>
            <a:r>
              <a:rPr lang="en-GB">
                <a:solidFill>
                  <a:schemeClr val="dk1"/>
                </a:solidFill>
                <a:latin typeface="Montserrat SemiBold"/>
                <a:ea typeface="Montserrat SemiBold"/>
                <a:cs typeface="Montserrat SemiBold"/>
                <a:sym typeface="Montserrat SemiBold"/>
              </a:rPr>
              <a:t>Stretch</a:t>
            </a:r>
            <a:r>
              <a:rPr lang="en-GB">
                <a:solidFill>
                  <a:schemeClr val="dk1"/>
                </a:solidFill>
                <a:latin typeface="Montserrat SemiBold"/>
                <a:ea typeface="Montserrat SemiBold"/>
                <a:cs typeface="Montserrat SemiBold"/>
                <a:sym typeface="Montserrat SemiBold"/>
              </a:rPr>
              <a:t> your legs, get some tea or coffee - if you’re able to, look out the window</a:t>
            </a:r>
            <a:endParaRPr b="1" i="0" sz="3000" u="none" cap="none" strike="noStrike">
              <a:solidFill>
                <a:srgbClr val="103452"/>
              </a:solidFill>
              <a:latin typeface="Montserrat"/>
              <a:ea typeface="Montserrat"/>
              <a:cs typeface="Montserrat"/>
              <a:sym typeface="Montserrat"/>
            </a:endParaRPr>
          </a:p>
        </p:txBody>
      </p:sp>
      <p:pic>
        <p:nvPicPr>
          <p:cNvPr id="463" name="Google Shape;463;p50"/>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cxnSp>
        <p:nvCxnSpPr>
          <p:cNvPr id="464" name="Google Shape;464;p50"/>
          <p:cNvCxnSpPr/>
          <p:nvPr/>
        </p:nvCxnSpPr>
        <p:spPr>
          <a:xfrm>
            <a:off x="3689125" y="1791350"/>
            <a:ext cx="173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1"/>
          <p:cNvPicPr preferRelativeResize="0"/>
          <p:nvPr/>
        </p:nvPicPr>
        <p:blipFill rotWithShape="1">
          <a:blip r:embed="rId3">
            <a:alphaModFix/>
          </a:blip>
          <a:srcRect b="-24192" l="-1700" r="1699" t="62820"/>
          <a:stretch/>
        </p:blipFill>
        <p:spPr>
          <a:xfrm>
            <a:off x="-189350" y="0"/>
            <a:ext cx="9333349" cy="1489851"/>
          </a:xfrm>
          <a:prstGeom prst="rect">
            <a:avLst/>
          </a:prstGeom>
          <a:noFill/>
          <a:ln>
            <a:noFill/>
          </a:ln>
        </p:spPr>
      </p:pic>
      <p:sp>
        <p:nvSpPr>
          <p:cNvPr id="470" name="Google Shape;470;p51"/>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471" name="Google Shape;471;p51"/>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4100">
                <a:solidFill>
                  <a:srgbClr val="FFFFFF"/>
                </a:solidFill>
              </a:rPr>
              <a:t>Writing A Business Email</a:t>
            </a:r>
            <a:endParaRPr b="1" sz="2200">
              <a:solidFill>
                <a:srgbClr val="FFFFFF"/>
              </a:solidFill>
              <a:latin typeface="Montserrat"/>
              <a:ea typeface="Montserrat"/>
              <a:cs typeface="Montserrat"/>
              <a:sym typeface="Montserrat"/>
            </a:endParaRPr>
          </a:p>
        </p:txBody>
      </p:sp>
      <p:sp>
        <p:nvSpPr>
          <p:cNvPr id="472" name="Google Shape;472;p51"/>
          <p:cNvSpPr txBox="1"/>
          <p:nvPr/>
        </p:nvSpPr>
        <p:spPr>
          <a:xfrm>
            <a:off x="387150" y="1265650"/>
            <a:ext cx="8369700" cy="32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Etiquette / Knowing your audience / Business “vibe check”</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Subject, greeting, intro, tone, vocabulary</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Use formal vs informal language</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Balance friendliness with professionalism</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Be informative vs verbose</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en-GB" sz="1800">
                <a:solidFill>
                  <a:schemeClr val="dk2"/>
                </a:solidFill>
                <a:latin typeface="Montserrat Medium"/>
                <a:ea typeface="Montserrat Medium"/>
                <a:cs typeface="Montserrat Medium"/>
                <a:sym typeface="Montserrat Medium"/>
              </a:rPr>
              <a:t>Be </a:t>
            </a:r>
            <a:r>
              <a:rPr lang="en-GB" sz="1800">
                <a:solidFill>
                  <a:schemeClr val="dk2"/>
                </a:solidFill>
                <a:latin typeface="Montserrat Medium"/>
                <a:ea typeface="Montserrat Medium"/>
                <a:cs typeface="Montserrat Medium"/>
                <a:sym typeface="Montserrat Medium"/>
              </a:rPr>
              <a:t>mindful</a:t>
            </a:r>
            <a:r>
              <a:rPr lang="en-GB" sz="1800">
                <a:solidFill>
                  <a:schemeClr val="dk2"/>
                </a:solidFill>
                <a:latin typeface="Montserrat Medium"/>
                <a:ea typeface="Montserrat Medium"/>
                <a:cs typeface="Montserrat Medium"/>
                <a:sym typeface="Montserrat Medium"/>
              </a:rPr>
              <a:t> of structure so it’s easy to follow</a:t>
            </a:r>
            <a:endParaRPr sz="18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GB" sz="1800" u="sng">
                <a:solidFill>
                  <a:schemeClr val="hlink"/>
                </a:solidFill>
                <a:latin typeface="Montserrat Medium"/>
                <a:ea typeface="Montserrat Medium"/>
                <a:cs typeface="Montserrat Medium"/>
                <a:sym typeface="Montserrat Medium"/>
                <a:hlinkClick r:id="rId4"/>
              </a:rPr>
              <a:t>EXAMPLE 1</a:t>
            </a:r>
            <a:endParaRPr sz="18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GB" sz="1800" u="sng">
                <a:solidFill>
                  <a:schemeClr val="accent5"/>
                </a:solidFill>
                <a:latin typeface="Montserrat Medium"/>
                <a:ea typeface="Montserrat Medium"/>
                <a:cs typeface="Montserrat Medium"/>
                <a:sym typeface="Montserrat Medium"/>
                <a:hlinkClick r:id="rId5">
                  <a:extLst>
                    <a:ext uri="{A12FA001-AC4F-418D-AE19-62706E023703}">
                      <ahyp:hlinkClr val="tx"/>
                    </a:ext>
                  </a:extLst>
                </a:hlinkClick>
              </a:rPr>
              <a:t>Example Of What Not To Do</a:t>
            </a:r>
            <a:endParaRPr sz="18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2"/>
          <p:cNvPicPr preferRelativeResize="0"/>
          <p:nvPr/>
        </p:nvPicPr>
        <p:blipFill rotWithShape="1">
          <a:blip r:embed="rId3">
            <a:alphaModFix/>
          </a:blip>
          <a:srcRect b="-24192" l="-1700" r="1699" t="62820"/>
          <a:stretch/>
        </p:blipFill>
        <p:spPr>
          <a:xfrm>
            <a:off x="-189350" y="0"/>
            <a:ext cx="9333349" cy="824724"/>
          </a:xfrm>
          <a:prstGeom prst="rect">
            <a:avLst/>
          </a:prstGeom>
          <a:noFill/>
          <a:ln>
            <a:noFill/>
          </a:ln>
        </p:spPr>
      </p:pic>
      <p:sp>
        <p:nvSpPr>
          <p:cNvPr id="478" name="Google Shape;478;p52"/>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479" name="Google Shape;479;p52"/>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2500">
                <a:solidFill>
                  <a:srgbClr val="FFFFFF"/>
                </a:solidFill>
              </a:rPr>
              <a:t>Writing A Cover Letter</a:t>
            </a:r>
            <a:endParaRPr b="1" sz="600">
              <a:solidFill>
                <a:srgbClr val="FFFFFF"/>
              </a:solidFill>
              <a:latin typeface="Montserrat"/>
              <a:ea typeface="Montserrat"/>
              <a:cs typeface="Montserrat"/>
              <a:sym typeface="Montserrat"/>
            </a:endParaRPr>
          </a:p>
        </p:txBody>
      </p:sp>
      <p:sp>
        <p:nvSpPr>
          <p:cNvPr id="480" name="Google Shape;480;p52"/>
          <p:cNvSpPr txBox="1"/>
          <p:nvPr/>
        </p:nvSpPr>
        <p:spPr>
          <a:xfrm>
            <a:off x="387150" y="553550"/>
            <a:ext cx="8369700" cy="3837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rgbClr val="1F1F1F"/>
              </a:buClr>
              <a:buSzPts val="1400"/>
              <a:buFont typeface="Montserrat"/>
              <a:buAutoNum type="arabicPeriod"/>
            </a:pPr>
            <a:r>
              <a:rPr b="1" lang="en-GB">
                <a:solidFill>
                  <a:srgbClr val="1F1F1F"/>
                </a:solidFill>
                <a:latin typeface="Montserrat"/>
                <a:ea typeface="Montserrat"/>
                <a:cs typeface="Montserrat"/>
                <a:sym typeface="Montserrat"/>
              </a:rPr>
              <a:t>Introduction Paragraph:</a:t>
            </a:r>
            <a:endParaRPr b="1">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Briefly express your enthusiasm for the Software Developer position and how you learned about it (if applicable).</a:t>
            </a:r>
            <a:endParaRPr>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Highlight 1-2 of your most relevant skills or experiences that align with the job description.</a:t>
            </a:r>
            <a:endParaRPr>
              <a:solidFill>
                <a:srgbClr val="1F1F1F"/>
              </a:solidFill>
              <a:latin typeface="Montserrat"/>
              <a:ea typeface="Montserrat"/>
              <a:cs typeface="Montserrat"/>
              <a:sym typeface="Montserrat"/>
            </a:endParaRPr>
          </a:p>
          <a:p>
            <a:pPr indent="0" lvl="0" marL="0" rtl="0" algn="l">
              <a:lnSpc>
                <a:spcPct val="100000"/>
              </a:lnSpc>
              <a:spcBef>
                <a:spcPts val="300"/>
              </a:spcBef>
              <a:spcAft>
                <a:spcPts val="0"/>
              </a:spcAft>
              <a:buNone/>
            </a:pPr>
            <a:r>
              <a:t/>
            </a:r>
            <a:endParaRPr>
              <a:solidFill>
                <a:srgbClr val="1F1F1F"/>
              </a:solidFill>
              <a:latin typeface="Montserrat"/>
              <a:ea typeface="Montserrat"/>
              <a:cs typeface="Montserrat"/>
              <a:sym typeface="Montserrat"/>
            </a:endParaRPr>
          </a:p>
          <a:p>
            <a:pPr indent="-317500" lvl="0" marL="457200" rtl="0" algn="l">
              <a:lnSpc>
                <a:spcPct val="100000"/>
              </a:lnSpc>
              <a:spcBef>
                <a:spcPts val="1200"/>
              </a:spcBef>
              <a:spcAft>
                <a:spcPts val="0"/>
              </a:spcAft>
              <a:buClr>
                <a:srgbClr val="1F1F1F"/>
              </a:buClr>
              <a:buSzPts val="1400"/>
              <a:buFont typeface="Montserrat"/>
              <a:buAutoNum type="arabicPeriod"/>
            </a:pPr>
            <a:r>
              <a:rPr b="1" lang="en-GB">
                <a:solidFill>
                  <a:srgbClr val="1F1F1F"/>
                </a:solidFill>
                <a:latin typeface="Montserrat"/>
                <a:ea typeface="Montserrat"/>
                <a:cs typeface="Montserrat"/>
                <a:sym typeface="Montserrat"/>
              </a:rPr>
              <a:t>Body Paragraph(s):</a:t>
            </a:r>
            <a:endParaRPr b="1">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Elaborate on your skills and experiences mentioned in the introduction.</a:t>
            </a:r>
            <a:endParaRPr>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Use specific examples from your past work to demonstrate your abilities (quantify achievements if possible).</a:t>
            </a:r>
            <a:endParaRPr>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Briefly showcase your knowledge of technologies or frameworks mentioned in the job description.</a:t>
            </a:r>
            <a:endParaRPr>
              <a:solidFill>
                <a:srgbClr val="1F1F1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1F1F1F"/>
              </a:buClr>
              <a:buSzPts val="1400"/>
              <a:buFont typeface="Montserrat"/>
              <a:buChar char="●"/>
            </a:pPr>
            <a:r>
              <a:rPr lang="en-GB">
                <a:solidFill>
                  <a:srgbClr val="1F1F1F"/>
                </a:solidFill>
                <a:latin typeface="Montserrat"/>
                <a:ea typeface="Montserrat"/>
                <a:cs typeface="Montserrat"/>
                <a:sym typeface="Montserrat"/>
              </a:rPr>
              <a:t>Optionally, express your interest in the company's work or mission (demonstrates research).</a:t>
            </a:r>
            <a:endParaRPr sz="20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b="-24192" l="-1700" r="1699" t="62820"/>
          <a:stretch/>
        </p:blipFill>
        <p:spPr>
          <a:xfrm>
            <a:off x="-160225" y="0"/>
            <a:ext cx="9304226" cy="2021926"/>
          </a:xfrm>
          <a:prstGeom prst="rect">
            <a:avLst/>
          </a:prstGeom>
          <a:noFill/>
          <a:ln>
            <a:noFill/>
          </a:ln>
        </p:spPr>
      </p:pic>
      <p:pic>
        <p:nvPicPr>
          <p:cNvPr descr="URL-WHITE.png" id="86" name="Google Shape;86;p17">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87" name="Google Shape;87;p17"/>
          <p:cNvSpPr txBox="1"/>
          <p:nvPr/>
        </p:nvSpPr>
        <p:spPr>
          <a:xfrm>
            <a:off x="1449600" y="697863"/>
            <a:ext cx="6528600" cy="4569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b="1" lang="en-GB" sz="1700">
                <a:solidFill>
                  <a:srgbClr val="002060"/>
                </a:solidFill>
                <a:latin typeface="Montserrat"/>
                <a:ea typeface="Montserrat"/>
                <a:cs typeface="Montserrat"/>
                <a:sym typeface="Montserrat"/>
              </a:rPr>
              <a:t>Professional and Business Communication</a:t>
            </a:r>
            <a:endParaRPr b="1" i="0" sz="1700" u="none" cap="none" strike="noStrike">
              <a:solidFill>
                <a:srgbClr val="002060"/>
              </a:solidFill>
              <a:latin typeface="Montserrat"/>
              <a:ea typeface="Montserrat"/>
              <a:cs typeface="Montserrat"/>
              <a:sym typeface="Montserrat"/>
            </a:endParaRPr>
          </a:p>
        </p:txBody>
      </p:sp>
      <p:sp>
        <p:nvSpPr>
          <p:cNvPr id="88" name="Google Shape;88;p17"/>
          <p:cNvSpPr txBox="1"/>
          <p:nvPr/>
        </p:nvSpPr>
        <p:spPr>
          <a:xfrm>
            <a:off x="703160" y="-403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4000">
                <a:solidFill>
                  <a:srgbClr val="FFFFFF"/>
                </a:solidFill>
              </a:rPr>
              <a:t>Lecture 1  - What to expect</a:t>
            </a:r>
            <a:endParaRPr b="1" i="0" sz="2100" u="none" cap="none" strike="noStrike">
              <a:solidFill>
                <a:srgbClr val="FFFFFF"/>
              </a:solidFill>
              <a:latin typeface="Montserrat"/>
              <a:ea typeface="Montserrat"/>
              <a:cs typeface="Montserrat"/>
              <a:sym typeface="Montserrat"/>
            </a:endParaRPr>
          </a:p>
        </p:txBody>
      </p:sp>
      <p:sp>
        <p:nvSpPr>
          <p:cNvPr id="89" name="Google Shape;89;p17"/>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90" name="Google Shape;90;p17"/>
          <p:cNvSpPr txBox="1"/>
          <p:nvPr/>
        </p:nvSpPr>
        <p:spPr>
          <a:xfrm>
            <a:off x="429750" y="1651813"/>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Understanding Your Audience</a:t>
            </a:r>
            <a:br>
              <a:rPr b="1" i="0" lang="en-GB" sz="1600" u="none" cap="none" strike="noStrike">
                <a:solidFill>
                  <a:srgbClr val="000000"/>
                </a:solidFill>
                <a:latin typeface="Montserrat"/>
                <a:ea typeface="Montserrat"/>
                <a:cs typeface="Montserrat"/>
                <a:sym typeface="Montserrat"/>
              </a:rPr>
            </a:br>
            <a:r>
              <a:rPr b="1" i="1" lang="en-GB" sz="1100">
                <a:solidFill>
                  <a:srgbClr val="57CEA0"/>
                </a:solidFill>
                <a:latin typeface="Montserrat"/>
                <a:ea typeface="Montserrat"/>
                <a:cs typeface="Montserrat"/>
                <a:sym typeface="Montserrat"/>
              </a:rPr>
              <a:t>Technical, non-technical, professional</a:t>
            </a:r>
            <a:endParaRPr b="1" i="0" sz="1600" u="none" cap="none" strike="noStrike">
              <a:solidFill>
                <a:srgbClr val="000000"/>
              </a:solidFill>
              <a:latin typeface="Montserrat"/>
              <a:ea typeface="Montserrat"/>
              <a:cs typeface="Montserrat"/>
              <a:sym typeface="Montserrat"/>
            </a:endParaRPr>
          </a:p>
        </p:txBody>
      </p:sp>
      <p:sp>
        <p:nvSpPr>
          <p:cNvPr id="91" name="Google Shape;91;p17"/>
          <p:cNvSpPr txBox="1"/>
          <p:nvPr/>
        </p:nvSpPr>
        <p:spPr>
          <a:xfrm>
            <a:off x="429750" y="2227825"/>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Relevant Software / AI Tools</a:t>
            </a:r>
            <a:br>
              <a:rPr b="1" i="0" lang="en-GB" sz="1600" u="none" cap="none" strike="noStrike">
                <a:solidFill>
                  <a:srgbClr val="000000"/>
                </a:solidFill>
                <a:latin typeface="Montserrat"/>
                <a:ea typeface="Montserrat"/>
                <a:cs typeface="Montserrat"/>
                <a:sym typeface="Montserrat"/>
              </a:rPr>
            </a:br>
            <a:r>
              <a:rPr b="1" i="1" lang="en-GB" sz="1100">
                <a:solidFill>
                  <a:srgbClr val="57CEA0"/>
                </a:solidFill>
                <a:latin typeface="Montserrat"/>
                <a:ea typeface="Montserrat"/>
                <a:cs typeface="Montserrat"/>
                <a:sym typeface="Montserrat"/>
              </a:rPr>
              <a:t>What they are, how they can help you</a:t>
            </a:r>
            <a:endParaRPr b="1" i="0" sz="1600" u="none" cap="none" strike="noStrike">
              <a:solidFill>
                <a:srgbClr val="000000"/>
              </a:solidFill>
              <a:latin typeface="Montserrat"/>
              <a:ea typeface="Montserrat"/>
              <a:cs typeface="Montserrat"/>
              <a:sym typeface="Montserrat"/>
            </a:endParaRPr>
          </a:p>
        </p:txBody>
      </p:sp>
      <p:sp>
        <p:nvSpPr>
          <p:cNvPr id="92" name="Google Shape;92;p17"/>
          <p:cNvSpPr txBox="1"/>
          <p:nvPr/>
        </p:nvSpPr>
        <p:spPr>
          <a:xfrm>
            <a:off x="429750" y="2827538"/>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Business Communication</a:t>
            </a:r>
            <a:br>
              <a:rPr b="1" i="0" lang="en-GB" sz="1600" u="none" cap="none" strike="noStrike">
                <a:solidFill>
                  <a:srgbClr val="000000"/>
                </a:solidFill>
                <a:latin typeface="Montserrat"/>
                <a:ea typeface="Montserrat"/>
                <a:cs typeface="Montserrat"/>
                <a:sym typeface="Montserrat"/>
              </a:rPr>
            </a:br>
            <a:r>
              <a:rPr b="1" i="1" lang="en-GB" sz="1100">
                <a:solidFill>
                  <a:srgbClr val="57CEA0"/>
                </a:solidFill>
                <a:latin typeface="Montserrat"/>
                <a:ea typeface="Montserrat"/>
                <a:cs typeface="Montserrat"/>
                <a:sym typeface="Montserrat"/>
              </a:rPr>
              <a:t>Examples of where and how to use it</a:t>
            </a:r>
            <a:endParaRPr b="1" i="0" sz="1600" u="none" cap="none" strike="noStrike">
              <a:solidFill>
                <a:srgbClr val="000000"/>
              </a:solidFill>
              <a:latin typeface="Montserrat"/>
              <a:ea typeface="Montserrat"/>
              <a:cs typeface="Montserrat"/>
              <a:sym typeface="Montserrat"/>
            </a:endParaRPr>
          </a:p>
        </p:txBody>
      </p:sp>
      <p:sp>
        <p:nvSpPr>
          <p:cNvPr id="93" name="Google Shape;93;p17"/>
          <p:cNvSpPr txBox="1"/>
          <p:nvPr/>
        </p:nvSpPr>
        <p:spPr>
          <a:xfrm>
            <a:off x="429750" y="3423763"/>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Work through 2 examples of business communication</a:t>
            </a:r>
            <a:br>
              <a:rPr b="1" i="0" lang="en-GB" sz="1600" u="none" cap="none" strike="noStrike">
                <a:solidFill>
                  <a:srgbClr val="000000"/>
                </a:solidFill>
                <a:latin typeface="Montserrat"/>
                <a:ea typeface="Montserrat"/>
                <a:cs typeface="Montserrat"/>
                <a:sym typeface="Montserrat"/>
              </a:rPr>
            </a:br>
            <a:r>
              <a:rPr b="1" i="1" lang="en-GB" sz="1100">
                <a:solidFill>
                  <a:srgbClr val="57CEA0"/>
                </a:solidFill>
                <a:latin typeface="Montserrat"/>
                <a:ea typeface="Montserrat"/>
                <a:cs typeface="Montserrat"/>
                <a:sym typeface="Montserrat"/>
              </a:rPr>
              <a:t>Start with the basics, iterate and improve</a:t>
            </a:r>
            <a:endParaRPr b="1" i="0" sz="1600" u="none" cap="none" strike="noStrike">
              <a:solidFill>
                <a:srgbClr val="000000"/>
              </a:solidFill>
              <a:latin typeface="Montserrat"/>
              <a:ea typeface="Montserrat"/>
              <a:cs typeface="Montserrat"/>
              <a:sym typeface="Montserrat"/>
            </a:endParaRPr>
          </a:p>
        </p:txBody>
      </p:sp>
      <p:sp>
        <p:nvSpPr>
          <p:cNvPr id="94" name="Google Shape;94;p17"/>
          <p:cNvSpPr txBox="1"/>
          <p:nvPr/>
        </p:nvSpPr>
        <p:spPr>
          <a:xfrm>
            <a:off x="429750" y="4033663"/>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Presentation Skills - written and verbal</a:t>
            </a:r>
            <a:br>
              <a:rPr b="1" i="0" lang="en-GB" sz="1600" u="none" cap="none" strike="noStrike">
                <a:solidFill>
                  <a:srgbClr val="000000"/>
                </a:solidFill>
                <a:latin typeface="Montserrat"/>
                <a:ea typeface="Montserrat"/>
                <a:cs typeface="Montserrat"/>
                <a:sym typeface="Montserrat"/>
              </a:rPr>
            </a:br>
            <a:r>
              <a:rPr b="1" i="1" lang="en-GB" sz="1100">
                <a:solidFill>
                  <a:srgbClr val="57CEA0"/>
                </a:solidFill>
                <a:latin typeface="Montserrat"/>
                <a:ea typeface="Montserrat"/>
                <a:cs typeface="Montserrat"/>
                <a:sym typeface="Montserrat"/>
              </a:rPr>
              <a:t>Tips and tricks</a:t>
            </a:r>
            <a:endParaRPr b="1" i="0" sz="1600" u="none" cap="none" strike="noStrike">
              <a:solidFill>
                <a:srgbClr val="000000"/>
              </a:solidFill>
              <a:latin typeface="Montserrat"/>
              <a:ea typeface="Montserrat"/>
              <a:cs typeface="Montserrat"/>
              <a:sym typeface="Montserrat"/>
            </a:endParaRPr>
          </a:p>
        </p:txBody>
      </p:sp>
      <p:sp>
        <p:nvSpPr>
          <p:cNvPr id="95" name="Google Shape;95;p17"/>
          <p:cNvSpPr txBox="1"/>
          <p:nvPr/>
        </p:nvSpPr>
        <p:spPr>
          <a:xfrm>
            <a:off x="429750" y="4643575"/>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Practice session - writing a cover letter</a:t>
            </a:r>
            <a:endParaRPr b="1" i="0" sz="1600" u="none" cap="none" strike="noStrike">
              <a:solidFill>
                <a:srgbClr val="000000"/>
              </a:solidFill>
              <a:latin typeface="Montserrat"/>
              <a:ea typeface="Montserrat"/>
              <a:cs typeface="Montserrat"/>
              <a:sym typeface="Montserrat"/>
            </a:endParaRPr>
          </a:p>
        </p:txBody>
      </p:sp>
      <p:sp>
        <p:nvSpPr>
          <p:cNvPr id="96" name="Google Shape;96;p17"/>
          <p:cNvSpPr txBox="1"/>
          <p:nvPr/>
        </p:nvSpPr>
        <p:spPr>
          <a:xfrm>
            <a:off x="429750" y="1201113"/>
            <a:ext cx="6528600" cy="6099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SzPts val="1400"/>
              <a:buFont typeface="Montserrat"/>
              <a:buChar char="●"/>
            </a:pPr>
            <a:r>
              <a:rPr b="1" lang="en-GB" sz="1500">
                <a:latin typeface="Montserrat"/>
                <a:ea typeface="Montserrat"/>
                <a:cs typeface="Montserrat"/>
                <a:sym typeface="Montserrat"/>
              </a:rPr>
              <a:t>Programming Languages vs The English Language</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3"/>
          <p:cNvPicPr preferRelativeResize="0"/>
          <p:nvPr/>
        </p:nvPicPr>
        <p:blipFill rotWithShape="1">
          <a:blip r:embed="rId3">
            <a:alphaModFix/>
          </a:blip>
          <a:srcRect b="-24192" l="-1700" r="1699" t="62820"/>
          <a:stretch/>
        </p:blipFill>
        <p:spPr>
          <a:xfrm>
            <a:off x="-189350" y="0"/>
            <a:ext cx="9333349" cy="824724"/>
          </a:xfrm>
          <a:prstGeom prst="rect">
            <a:avLst/>
          </a:prstGeom>
          <a:noFill/>
          <a:ln>
            <a:noFill/>
          </a:ln>
        </p:spPr>
      </p:pic>
      <p:sp>
        <p:nvSpPr>
          <p:cNvPr id="486" name="Google Shape;486;p53"/>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487" name="Google Shape;487;p53"/>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2500">
                <a:solidFill>
                  <a:srgbClr val="FFFFFF"/>
                </a:solidFill>
              </a:rPr>
              <a:t>Writing A Cover Letter</a:t>
            </a:r>
            <a:endParaRPr b="1" sz="600">
              <a:solidFill>
                <a:srgbClr val="FFFFFF"/>
              </a:solidFill>
              <a:latin typeface="Montserrat"/>
              <a:ea typeface="Montserrat"/>
              <a:cs typeface="Montserrat"/>
              <a:sym typeface="Montserrat"/>
            </a:endParaRPr>
          </a:p>
        </p:txBody>
      </p:sp>
      <p:sp>
        <p:nvSpPr>
          <p:cNvPr id="488" name="Google Shape;488;p53"/>
          <p:cNvSpPr txBox="1"/>
          <p:nvPr/>
        </p:nvSpPr>
        <p:spPr>
          <a:xfrm>
            <a:off x="387150" y="553550"/>
            <a:ext cx="8369700" cy="383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GB" sz="1500">
                <a:solidFill>
                  <a:srgbClr val="1F1F1F"/>
                </a:solidFill>
                <a:latin typeface="Montserrat"/>
                <a:ea typeface="Montserrat"/>
                <a:cs typeface="Montserrat"/>
                <a:sym typeface="Montserrat"/>
              </a:rPr>
              <a:t>3. </a:t>
            </a:r>
            <a:r>
              <a:rPr b="1" lang="en-GB" sz="1500">
                <a:solidFill>
                  <a:srgbClr val="1F1F1F"/>
                </a:solidFill>
                <a:latin typeface="Montserrat"/>
                <a:ea typeface="Montserrat"/>
                <a:cs typeface="Montserrat"/>
                <a:sym typeface="Montserrat"/>
              </a:rPr>
              <a:t>Closing Paragraph:</a:t>
            </a:r>
            <a:endParaRPr b="1" sz="1500">
              <a:solidFill>
                <a:srgbClr val="1F1F1F"/>
              </a:solidFill>
              <a:latin typeface="Montserrat"/>
              <a:ea typeface="Montserrat"/>
              <a:cs typeface="Montserrat"/>
              <a:sym typeface="Montserrat"/>
            </a:endParaRPr>
          </a:p>
          <a:p>
            <a:pPr indent="-323850" lvl="0" marL="457200" rtl="0" algn="l">
              <a:lnSpc>
                <a:spcPct val="100000"/>
              </a:lnSpc>
              <a:spcBef>
                <a:spcPts val="120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Briefly reiterate your qualifications and interest in the position.</a:t>
            </a:r>
            <a:endParaRPr sz="1500">
              <a:solidFill>
                <a:srgbClr val="1F1F1F"/>
              </a:solidFill>
              <a:latin typeface="Montserrat"/>
              <a:ea typeface="Montserrat"/>
              <a:cs typeface="Montserrat"/>
              <a:sym typeface="Montserrat"/>
            </a:endParaRPr>
          </a:p>
          <a:p>
            <a:pPr indent="-323850" lvl="0" marL="457200" rtl="0" algn="l">
              <a:lnSpc>
                <a:spcPct val="100000"/>
              </a:lnSpc>
              <a:spcBef>
                <a:spcPts val="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Mention your resume is attached and express your availability for an interview.</a:t>
            </a:r>
            <a:endParaRPr sz="1500">
              <a:solidFill>
                <a:srgbClr val="1F1F1F"/>
              </a:solidFill>
              <a:latin typeface="Montserrat"/>
              <a:ea typeface="Montserrat"/>
              <a:cs typeface="Montserrat"/>
              <a:sym typeface="Montserrat"/>
            </a:endParaRPr>
          </a:p>
          <a:p>
            <a:pPr indent="-323850" lvl="0" marL="457200" rtl="0" algn="l">
              <a:lnSpc>
                <a:spcPct val="100000"/>
              </a:lnSpc>
              <a:spcBef>
                <a:spcPts val="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Thank the hiring manager for their time and consideration.</a:t>
            </a:r>
            <a:endParaRPr sz="1500">
              <a:solidFill>
                <a:srgbClr val="1F1F1F"/>
              </a:solidFill>
              <a:latin typeface="Montserrat"/>
              <a:ea typeface="Montserrat"/>
              <a:cs typeface="Montserrat"/>
              <a:sym typeface="Montserrat"/>
            </a:endParaRPr>
          </a:p>
          <a:p>
            <a:pPr indent="0" lvl="0" marL="0" rtl="0" algn="l">
              <a:lnSpc>
                <a:spcPct val="100000"/>
              </a:lnSpc>
              <a:spcBef>
                <a:spcPts val="1200"/>
              </a:spcBef>
              <a:spcAft>
                <a:spcPts val="0"/>
              </a:spcAft>
              <a:buClr>
                <a:schemeClr val="dk1"/>
              </a:buClr>
              <a:buSzPts val="1100"/>
              <a:buFont typeface="Arial"/>
              <a:buNone/>
            </a:pPr>
            <a:r>
              <a:rPr b="1" lang="en-GB" sz="1500">
                <a:solidFill>
                  <a:srgbClr val="1F1F1F"/>
                </a:solidFill>
                <a:latin typeface="Montserrat"/>
                <a:ea typeface="Montserrat"/>
                <a:cs typeface="Montserrat"/>
                <a:sym typeface="Montserrat"/>
              </a:rPr>
              <a:t>4. Optional:</a:t>
            </a:r>
            <a:endParaRPr b="1" sz="1500">
              <a:solidFill>
                <a:srgbClr val="1F1F1F"/>
              </a:solidFill>
              <a:latin typeface="Montserrat"/>
              <a:ea typeface="Montserrat"/>
              <a:cs typeface="Montserrat"/>
              <a:sym typeface="Montserrat"/>
            </a:endParaRPr>
          </a:p>
          <a:p>
            <a:pPr indent="-323850" lvl="0" marL="457200" rtl="0" algn="l">
              <a:lnSpc>
                <a:spcPct val="100000"/>
              </a:lnSpc>
              <a:spcBef>
                <a:spcPts val="120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You can include a call to action at the end, such as mentioning your availability for an interview at their earliest convenience.</a:t>
            </a:r>
            <a:endParaRPr sz="1500">
              <a:solidFill>
                <a:srgbClr val="1F1F1F"/>
              </a:solidFill>
              <a:latin typeface="Montserrat"/>
              <a:ea typeface="Montserrat"/>
              <a:cs typeface="Montserrat"/>
              <a:sym typeface="Montserrat"/>
            </a:endParaRPr>
          </a:p>
          <a:p>
            <a:pPr indent="0" lvl="0" marL="0" rtl="0" algn="l">
              <a:lnSpc>
                <a:spcPct val="100000"/>
              </a:lnSpc>
              <a:spcBef>
                <a:spcPts val="1200"/>
              </a:spcBef>
              <a:spcAft>
                <a:spcPts val="0"/>
              </a:spcAft>
              <a:buClr>
                <a:schemeClr val="dk1"/>
              </a:buClr>
              <a:buSzPts val="1100"/>
              <a:buFont typeface="Arial"/>
              <a:buNone/>
            </a:pPr>
            <a:r>
              <a:rPr b="1" lang="en-GB" sz="1500">
                <a:solidFill>
                  <a:srgbClr val="1F1F1F"/>
                </a:solidFill>
                <a:latin typeface="Montserrat"/>
                <a:ea typeface="Montserrat"/>
                <a:cs typeface="Montserrat"/>
                <a:sym typeface="Montserrat"/>
              </a:rPr>
              <a:t>Remember:</a:t>
            </a:r>
            <a:endParaRPr b="1" sz="1500">
              <a:solidFill>
                <a:srgbClr val="1F1F1F"/>
              </a:solidFill>
              <a:latin typeface="Montserrat"/>
              <a:ea typeface="Montserrat"/>
              <a:cs typeface="Montserrat"/>
              <a:sym typeface="Montserrat"/>
            </a:endParaRPr>
          </a:p>
          <a:p>
            <a:pPr indent="-323850" lvl="0" marL="457200" rtl="0" algn="l">
              <a:lnSpc>
                <a:spcPct val="100000"/>
              </a:lnSpc>
              <a:spcBef>
                <a:spcPts val="120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Keep it concise and to the point, ideally one page.</a:t>
            </a:r>
            <a:endParaRPr sz="1500">
              <a:solidFill>
                <a:srgbClr val="1F1F1F"/>
              </a:solidFill>
              <a:latin typeface="Montserrat"/>
              <a:ea typeface="Montserrat"/>
              <a:cs typeface="Montserrat"/>
              <a:sym typeface="Montserrat"/>
            </a:endParaRPr>
          </a:p>
          <a:p>
            <a:pPr indent="-323850" lvl="0" marL="457200" rtl="0" algn="l">
              <a:lnSpc>
                <a:spcPct val="100000"/>
              </a:lnSpc>
              <a:spcBef>
                <a:spcPts val="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Proofread carefully before submitting.</a:t>
            </a:r>
            <a:endParaRPr sz="1500">
              <a:solidFill>
                <a:srgbClr val="1F1F1F"/>
              </a:solidFill>
              <a:latin typeface="Montserrat"/>
              <a:ea typeface="Montserrat"/>
              <a:cs typeface="Montserrat"/>
              <a:sym typeface="Montserrat"/>
            </a:endParaRPr>
          </a:p>
          <a:p>
            <a:pPr indent="-323850" lvl="0" marL="457200" rtl="0" algn="l">
              <a:lnSpc>
                <a:spcPct val="100000"/>
              </a:lnSpc>
              <a:spcBef>
                <a:spcPts val="0"/>
              </a:spcBef>
              <a:spcAft>
                <a:spcPts val="0"/>
              </a:spcAft>
              <a:buClr>
                <a:srgbClr val="1F1F1F"/>
              </a:buClr>
              <a:buSzPts val="1500"/>
              <a:buFont typeface="Montserrat"/>
              <a:buChar char="●"/>
            </a:pPr>
            <a:r>
              <a:rPr lang="en-GB" sz="1500">
                <a:solidFill>
                  <a:srgbClr val="1F1F1F"/>
                </a:solidFill>
                <a:latin typeface="Montserrat"/>
                <a:ea typeface="Montserrat"/>
                <a:cs typeface="Montserrat"/>
                <a:sym typeface="Montserrat"/>
              </a:rPr>
              <a:t>Tailor the content to the specific job description and company.</a:t>
            </a:r>
            <a:endParaRPr sz="1500">
              <a:solidFill>
                <a:srgbClr val="1F1F1F"/>
              </a:solidFill>
              <a:latin typeface="Montserrat"/>
              <a:ea typeface="Montserrat"/>
              <a:cs typeface="Montserrat"/>
              <a:sym typeface="Montserrat"/>
            </a:endParaRPr>
          </a:p>
          <a:p>
            <a:pPr indent="0" lvl="0" marL="0" rtl="0" algn="l">
              <a:lnSpc>
                <a:spcPct val="100000"/>
              </a:lnSpc>
              <a:spcBef>
                <a:spcPts val="300"/>
              </a:spcBef>
              <a:spcAft>
                <a:spcPts val="0"/>
              </a:spcAft>
              <a:buNone/>
            </a:pPr>
            <a:r>
              <a:t/>
            </a:r>
            <a:endParaRPr sz="160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GB" sz="1800" u="sng">
                <a:solidFill>
                  <a:schemeClr val="accent5"/>
                </a:solidFill>
                <a:latin typeface="Montserrat Medium"/>
                <a:ea typeface="Montserrat Medium"/>
                <a:cs typeface="Montserrat Medium"/>
                <a:sym typeface="Montserrat Medium"/>
                <a:hlinkClick r:id="rId4">
                  <a:extLst>
                    <a:ext uri="{A12FA001-AC4F-418D-AE19-62706E023703}">
                      <ahyp:hlinkClr val="tx"/>
                    </a:ext>
                  </a:extLst>
                </a:hlinkClick>
              </a:rPr>
              <a:t>EXAMPLE 1</a:t>
            </a:r>
            <a:endParaRPr sz="1800">
              <a:solidFill>
                <a:schemeClr val="dk2"/>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t/>
            </a:r>
            <a:endParaRPr sz="16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4"/>
          <p:cNvPicPr preferRelativeResize="0"/>
          <p:nvPr/>
        </p:nvPicPr>
        <p:blipFill rotWithShape="1">
          <a:blip r:embed="rId3">
            <a:alphaModFix/>
          </a:blip>
          <a:srcRect b="-24192" l="-1700" r="1699" t="62820"/>
          <a:stretch/>
        </p:blipFill>
        <p:spPr>
          <a:xfrm>
            <a:off x="-189350" y="0"/>
            <a:ext cx="9333349" cy="2474199"/>
          </a:xfrm>
          <a:prstGeom prst="rect">
            <a:avLst/>
          </a:prstGeom>
          <a:noFill/>
          <a:ln>
            <a:noFill/>
          </a:ln>
        </p:spPr>
      </p:pic>
      <p:sp>
        <p:nvSpPr>
          <p:cNvPr id="494" name="Google Shape;494;p54"/>
          <p:cNvSpPr txBox="1"/>
          <p:nvPr/>
        </p:nvSpPr>
        <p:spPr>
          <a:xfrm rot="-5400000">
            <a:off x="9000125"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495" name="Google Shape;495;p54"/>
          <p:cNvSpPr txBox="1"/>
          <p:nvPr/>
        </p:nvSpPr>
        <p:spPr>
          <a:xfrm>
            <a:off x="649935" y="75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1" lang="en-GB" sz="4100">
                <a:solidFill>
                  <a:srgbClr val="FFFFFF"/>
                </a:solidFill>
              </a:rPr>
              <a:t>Practice Session: Writing A Cover Letter</a:t>
            </a:r>
            <a:endParaRPr b="1" sz="2200">
              <a:solidFill>
                <a:srgbClr val="FFFFFF"/>
              </a:solidFill>
              <a:latin typeface="Montserrat"/>
              <a:ea typeface="Montserrat"/>
              <a:cs typeface="Montserrat"/>
              <a:sym typeface="Montserrat"/>
            </a:endParaRPr>
          </a:p>
        </p:txBody>
      </p:sp>
      <p:sp>
        <p:nvSpPr>
          <p:cNvPr id="496" name="Google Shape;496;p54"/>
          <p:cNvSpPr txBox="1"/>
          <p:nvPr/>
        </p:nvSpPr>
        <p:spPr>
          <a:xfrm>
            <a:off x="387150" y="1738150"/>
            <a:ext cx="8369700" cy="277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u="sng">
                <a:solidFill>
                  <a:schemeClr val="hlink"/>
                </a:solidFill>
                <a:latin typeface="Montserrat Medium"/>
                <a:ea typeface="Montserrat Medium"/>
                <a:cs typeface="Montserrat Medium"/>
                <a:sym typeface="Montserrat Medium"/>
                <a:hlinkClick r:id="rId4"/>
              </a:rPr>
              <a:t>Example Of What Not To Do</a:t>
            </a:r>
            <a:endParaRPr sz="18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GB" sz="1800" u="sng">
                <a:solidFill>
                  <a:schemeClr val="hlink"/>
                </a:solidFill>
                <a:latin typeface="Montserrat Medium"/>
                <a:ea typeface="Montserrat Medium"/>
                <a:cs typeface="Montserrat Medium"/>
                <a:sym typeface="Montserrat Medium"/>
                <a:hlinkClick r:id="rId5"/>
              </a:rPr>
              <a:t>Google Form</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2" name="Google Shape;50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55"/>
          <p:cNvPicPr preferRelativeResize="0"/>
          <p:nvPr/>
        </p:nvPicPr>
        <p:blipFill>
          <a:blip r:embed="rId3">
            <a:alphaModFix/>
          </a:blip>
          <a:stretch>
            <a:fillRect/>
          </a:stretch>
        </p:blipFill>
        <p:spPr>
          <a:xfrm>
            <a:off x="0" y="0"/>
            <a:ext cx="9072575"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56"/>
          <p:cNvGrpSpPr/>
          <p:nvPr/>
        </p:nvGrpSpPr>
        <p:grpSpPr>
          <a:xfrm>
            <a:off x="0" y="0"/>
            <a:ext cx="9144000" cy="5143500"/>
            <a:chOff x="0" y="0"/>
            <a:chExt cx="9144000" cy="5143500"/>
          </a:xfrm>
        </p:grpSpPr>
        <p:pic>
          <p:nvPicPr>
            <p:cNvPr id="509" name="Google Shape;509;p5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10" name="Google Shape;510;p56"/>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1" name="Google Shape;511;p56"/>
          <p:cNvSpPr txBox="1"/>
          <p:nvPr/>
        </p:nvSpPr>
        <p:spPr>
          <a:xfrm>
            <a:off x="1151400" y="552850"/>
            <a:ext cx="6841200" cy="443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800">
                <a:solidFill>
                  <a:srgbClr val="113452"/>
                </a:solidFill>
                <a:latin typeface="Montserrat"/>
                <a:ea typeface="Montserrat"/>
                <a:cs typeface="Montserrat"/>
                <a:sym typeface="Montserrat"/>
              </a:rPr>
              <a:t>Lesson Conclusion and Recap</a:t>
            </a:r>
            <a:endParaRPr b="1" sz="15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317500" lvl="0" marL="457200" rtl="0" algn="just">
              <a:lnSpc>
                <a:spcPct val="115000"/>
              </a:lnSpc>
              <a:spcBef>
                <a:spcPts val="0"/>
              </a:spcBef>
              <a:spcAft>
                <a:spcPts val="0"/>
              </a:spcAft>
              <a:buClr>
                <a:schemeClr val="dk1"/>
              </a:buClr>
              <a:buSzPts val="1400"/>
              <a:buFont typeface="Montserrat Light"/>
              <a:buChar char="●"/>
            </a:pPr>
            <a:r>
              <a:rPr lang="en-GB">
                <a:solidFill>
                  <a:schemeClr val="dk1"/>
                </a:solidFill>
                <a:latin typeface="Montserrat Light"/>
                <a:ea typeface="Montserrat Light"/>
                <a:cs typeface="Montserrat Light"/>
                <a:sym typeface="Montserrat Light"/>
              </a:rPr>
              <a:t>What effective communication is and why it’s important</a:t>
            </a:r>
            <a:endParaRPr>
              <a:solidFill>
                <a:schemeClr val="dk1"/>
              </a:solidFill>
              <a:latin typeface="Montserrat Light"/>
              <a:ea typeface="Montserrat Light"/>
              <a:cs typeface="Montserrat Light"/>
              <a:sym typeface="Montserrat Light"/>
            </a:endParaRPr>
          </a:p>
          <a:p>
            <a:pPr indent="-317500" lvl="0" marL="457200" rtl="0" algn="just">
              <a:lnSpc>
                <a:spcPct val="115000"/>
              </a:lnSpc>
              <a:spcBef>
                <a:spcPts val="0"/>
              </a:spcBef>
              <a:spcAft>
                <a:spcPts val="0"/>
              </a:spcAft>
              <a:buClr>
                <a:schemeClr val="dk1"/>
              </a:buClr>
              <a:buSzPts val="1400"/>
              <a:buFont typeface="Montserrat Light"/>
              <a:buChar char="●"/>
            </a:pPr>
            <a:r>
              <a:rPr lang="en-GB">
                <a:solidFill>
                  <a:schemeClr val="dk1"/>
                </a:solidFill>
                <a:latin typeface="Montserrat Light"/>
                <a:ea typeface="Montserrat Light"/>
                <a:cs typeface="Montserrat Light"/>
                <a:sym typeface="Montserrat Light"/>
              </a:rPr>
              <a:t>How you can leverage their existing knowledge and tools to facilitate better communication, and ultimately do better in your career</a:t>
            </a:r>
            <a:endParaRPr>
              <a:solidFill>
                <a:schemeClr val="dk1"/>
              </a:solidFill>
              <a:latin typeface="Montserrat Light"/>
              <a:ea typeface="Montserrat Light"/>
              <a:cs typeface="Montserrat Light"/>
              <a:sym typeface="Montserrat Light"/>
            </a:endParaRPr>
          </a:p>
          <a:p>
            <a:pPr indent="-317500" lvl="0" marL="457200" rtl="0" algn="just">
              <a:lnSpc>
                <a:spcPct val="115000"/>
              </a:lnSpc>
              <a:spcBef>
                <a:spcPts val="0"/>
              </a:spcBef>
              <a:spcAft>
                <a:spcPts val="0"/>
              </a:spcAft>
              <a:buClr>
                <a:schemeClr val="dk1"/>
              </a:buClr>
              <a:buSzPts val="1400"/>
              <a:buFont typeface="Montserrat Light"/>
              <a:buChar char="●"/>
            </a:pPr>
            <a:r>
              <a:rPr lang="en-GB">
                <a:solidFill>
                  <a:schemeClr val="dk1"/>
                </a:solidFill>
                <a:latin typeface="Montserrat Light"/>
                <a:ea typeface="Montserrat Light"/>
                <a:cs typeface="Montserrat Light"/>
                <a:sym typeface="Montserrat Light"/>
              </a:rPr>
              <a:t>Provide resources for further learning and development, encourage experimentation with the tools on their own.</a:t>
            </a:r>
            <a:endParaRPr>
              <a:solidFill>
                <a:schemeClr val="dk1"/>
              </a:solidFill>
              <a:latin typeface="Montserrat Light"/>
              <a:ea typeface="Montserrat Light"/>
              <a:cs typeface="Montserrat Light"/>
              <a:sym typeface="Montserrat Light"/>
            </a:endParaRPr>
          </a:p>
          <a:p>
            <a:pPr indent="0" lvl="0" marL="0" rtl="0" algn="l">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The technical aspects of this (code comments, GitHub documentation, presenting complex concepts, etc) are also vital but they differ; </a:t>
            </a:r>
            <a:endParaRPr>
              <a:solidFill>
                <a:schemeClr val="dk1"/>
              </a:solidFill>
              <a:latin typeface="Montserrat SemiBold"/>
              <a:ea typeface="Montserrat SemiBold"/>
              <a:cs typeface="Montserrat SemiBold"/>
              <a:sym typeface="Montserrat SemiBold"/>
            </a:endParaRPr>
          </a:p>
          <a:p>
            <a:pPr indent="0" lvl="0" marL="0" rtl="0" algn="l">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Firstly in the intent, then the audience, then the medium </a:t>
            </a:r>
            <a:endParaRPr>
              <a:solidFill>
                <a:schemeClr val="dk1"/>
              </a:solidFill>
              <a:latin typeface="Montserrat SemiBold"/>
              <a:ea typeface="Montserrat SemiBold"/>
              <a:cs typeface="Montserrat SemiBold"/>
              <a:sym typeface="Montserrat SemiBold"/>
            </a:endParaRPr>
          </a:p>
          <a:p>
            <a:pPr indent="0" lvl="0" marL="0" rtl="0" algn="l">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The consequences of good or poor communication (misunderstandings, delays, frustration, quality of work, reputation)</a:t>
            </a:r>
            <a:endParaRPr>
              <a:solidFill>
                <a:schemeClr val="dk1"/>
              </a:solidFill>
              <a:latin typeface="Montserrat Light"/>
              <a:ea typeface="Montserrat Light"/>
              <a:cs typeface="Montserrat Light"/>
              <a:sym typeface="Montserrat Light"/>
            </a:endParaRPr>
          </a:p>
          <a:p>
            <a:pPr indent="0" lvl="0" marL="0" marR="0" rtl="0" algn="ctr">
              <a:lnSpc>
                <a:spcPct val="100000"/>
              </a:lnSpc>
              <a:spcBef>
                <a:spcPts val="1000"/>
              </a:spcBef>
              <a:spcAft>
                <a:spcPts val="0"/>
              </a:spcAft>
              <a:buNone/>
            </a:pPr>
            <a:r>
              <a:t/>
            </a:r>
            <a:endParaRPr b="1" sz="3200">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1300" u="none" cap="none" strike="noStrike">
              <a:solidFill>
                <a:srgbClr val="103452"/>
              </a:solidFill>
              <a:latin typeface="Montserrat"/>
              <a:ea typeface="Montserrat"/>
              <a:cs typeface="Montserrat"/>
              <a:sym typeface="Montserrat"/>
            </a:endParaRPr>
          </a:p>
        </p:txBody>
      </p:sp>
      <p:pic>
        <p:nvPicPr>
          <p:cNvPr id="512" name="Google Shape;512;p5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57"/>
          <p:cNvGrpSpPr/>
          <p:nvPr/>
        </p:nvGrpSpPr>
        <p:grpSpPr>
          <a:xfrm>
            <a:off x="0" y="0"/>
            <a:ext cx="9144000" cy="5143500"/>
            <a:chOff x="0" y="0"/>
            <a:chExt cx="9144000" cy="5143500"/>
          </a:xfrm>
        </p:grpSpPr>
        <p:pic>
          <p:nvPicPr>
            <p:cNvPr id="518" name="Google Shape;518;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19" name="Google Shape;519;p57"/>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20" name="Google Shape;520;p57"/>
          <p:cNvSpPr txBox="1"/>
          <p:nvPr/>
        </p:nvSpPr>
        <p:spPr>
          <a:xfrm>
            <a:off x="1151450" y="831950"/>
            <a:ext cx="6841200" cy="3532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900">
                <a:solidFill>
                  <a:srgbClr val="113452"/>
                </a:solidFill>
                <a:latin typeface="Montserrat"/>
                <a:ea typeface="Montserrat"/>
                <a:cs typeface="Montserrat"/>
                <a:sym typeface="Montserrat"/>
              </a:rPr>
              <a:t>Follow-up Activities </a:t>
            </a:r>
            <a:endParaRPr sz="1500">
              <a:solidFill>
                <a:schemeClr val="dk1"/>
              </a:solidFill>
              <a:latin typeface="Montserrat Light"/>
              <a:ea typeface="Montserrat Light"/>
              <a:cs typeface="Montserrat Light"/>
              <a:sym typeface="Montserrat Light"/>
            </a:endParaRPr>
          </a:p>
          <a:p>
            <a:pPr indent="0" lvl="0" marL="0" rtl="0" algn="just">
              <a:lnSpc>
                <a:spcPct val="115000"/>
              </a:lnSpc>
              <a:spcBef>
                <a:spcPts val="1000"/>
              </a:spcBef>
              <a:spcAft>
                <a:spcPts val="0"/>
              </a:spcAft>
              <a:buClr>
                <a:schemeClr val="dk1"/>
              </a:buClr>
              <a:buSzPts val="1100"/>
              <a:buFont typeface="Arial"/>
              <a:buNone/>
            </a:pPr>
            <a:r>
              <a:rPr lang="en-GB" sz="1500">
                <a:solidFill>
                  <a:schemeClr val="dk1"/>
                </a:solidFill>
                <a:latin typeface="Montserrat Medium"/>
                <a:ea typeface="Montserrat Medium"/>
                <a:cs typeface="Montserrat Medium"/>
                <a:sym typeface="Montserrat Medium"/>
              </a:rPr>
              <a:t>Write a few short snippets </a:t>
            </a:r>
            <a:r>
              <a:rPr b="1" lang="en-GB" sz="1500">
                <a:solidFill>
                  <a:schemeClr val="dk1"/>
                </a:solidFill>
                <a:latin typeface="Montserrat"/>
                <a:ea typeface="Montserrat"/>
                <a:cs typeface="Montserrat"/>
                <a:sym typeface="Montserrat"/>
              </a:rPr>
              <a:t>without</a:t>
            </a:r>
            <a:r>
              <a:rPr lang="en-GB" sz="1500">
                <a:solidFill>
                  <a:schemeClr val="dk1"/>
                </a:solidFill>
                <a:latin typeface="Montserrat Medium"/>
                <a:ea typeface="Montserrat Medium"/>
                <a:cs typeface="Montserrat Medium"/>
                <a:sym typeface="Montserrat Medium"/>
              </a:rPr>
              <a:t> the use of any AI:</a:t>
            </a:r>
            <a:endParaRPr sz="1500">
              <a:solidFill>
                <a:schemeClr val="dk1"/>
              </a:solidFill>
              <a:latin typeface="Montserrat Medium"/>
              <a:ea typeface="Montserrat Medium"/>
              <a:cs typeface="Montserrat Medium"/>
              <a:sym typeface="Montserrat Medium"/>
            </a:endParaRPr>
          </a:p>
          <a:p>
            <a:pPr indent="-323850" lvl="0" marL="457200" rtl="0" algn="just">
              <a:lnSpc>
                <a:spcPct val="115000"/>
              </a:lnSpc>
              <a:spcBef>
                <a:spcPts val="1000"/>
              </a:spcBef>
              <a:spcAft>
                <a:spcPts val="0"/>
              </a:spcAft>
              <a:buClr>
                <a:schemeClr val="dk1"/>
              </a:buClr>
              <a:buSzPts val="1500"/>
              <a:buFont typeface="Montserrat Medium"/>
              <a:buChar char="●"/>
            </a:pPr>
            <a:r>
              <a:rPr lang="en-GB" sz="1500">
                <a:solidFill>
                  <a:schemeClr val="dk1"/>
                </a:solidFill>
                <a:latin typeface="Montserrat Medium"/>
                <a:ea typeface="Montserrat Medium"/>
                <a:cs typeface="Montserrat Medium"/>
                <a:sym typeface="Montserrat Medium"/>
              </a:rPr>
              <a:t>Two explanations of the </a:t>
            </a:r>
            <a:r>
              <a:rPr b="1" lang="en-GB" sz="1500">
                <a:solidFill>
                  <a:schemeClr val="dk1"/>
                </a:solidFill>
                <a:latin typeface="Montserrat"/>
                <a:ea typeface="Montserrat"/>
                <a:cs typeface="Montserrat"/>
                <a:sym typeface="Montserrat"/>
              </a:rPr>
              <a:t>“printf()”</a:t>
            </a:r>
            <a:r>
              <a:rPr lang="en-GB" sz="1500">
                <a:solidFill>
                  <a:schemeClr val="dk1"/>
                </a:solidFill>
                <a:latin typeface="Montserrat Medium"/>
                <a:ea typeface="Montserrat Medium"/>
                <a:cs typeface="Montserrat Medium"/>
                <a:sym typeface="Montserrat Medium"/>
              </a:rPr>
              <a:t> function in programming; one for a technical audience and one for a non-technical audience.</a:t>
            </a:r>
            <a:endParaRPr sz="1500">
              <a:solidFill>
                <a:schemeClr val="dk1"/>
              </a:solidFill>
              <a:latin typeface="Montserrat Medium"/>
              <a:ea typeface="Montserrat Medium"/>
              <a:cs typeface="Montserrat Medium"/>
              <a:sym typeface="Montserrat Medium"/>
            </a:endParaRPr>
          </a:p>
          <a:p>
            <a:pPr indent="0" lvl="0" marL="0" rtl="0" algn="just">
              <a:lnSpc>
                <a:spcPct val="115000"/>
              </a:lnSpc>
              <a:spcBef>
                <a:spcPts val="1000"/>
              </a:spcBef>
              <a:spcAft>
                <a:spcPts val="0"/>
              </a:spcAft>
              <a:buNone/>
            </a:pPr>
            <a:r>
              <a:rPr lang="en-GB" sz="1500">
                <a:solidFill>
                  <a:schemeClr val="dk1"/>
                </a:solidFill>
                <a:latin typeface="Montserrat Medium"/>
                <a:ea typeface="Montserrat Medium"/>
                <a:cs typeface="Montserrat Medium"/>
                <a:sym typeface="Montserrat Medium"/>
              </a:rPr>
              <a:t>AND / OR</a:t>
            </a:r>
            <a:endParaRPr sz="1500">
              <a:solidFill>
                <a:schemeClr val="dk1"/>
              </a:solidFill>
              <a:latin typeface="Montserrat Medium"/>
              <a:ea typeface="Montserrat Medium"/>
              <a:cs typeface="Montserrat Medium"/>
              <a:sym typeface="Montserrat Medium"/>
            </a:endParaRPr>
          </a:p>
          <a:p>
            <a:pPr indent="-323850" lvl="0" marL="457200" rtl="0" algn="just">
              <a:lnSpc>
                <a:spcPct val="115000"/>
              </a:lnSpc>
              <a:spcBef>
                <a:spcPts val="1000"/>
              </a:spcBef>
              <a:spcAft>
                <a:spcPts val="0"/>
              </a:spcAft>
              <a:buClr>
                <a:schemeClr val="dk1"/>
              </a:buClr>
              <a:buSzPts val="1500"/>
              <a:buFont typeface="Montserrat Medium"/>
              <a:buChar char="●"/>
            </a:pPr>
            <a:r>
              <a:rPr lang="en-GB" sz="1500">
                <a:solidFill>
                  <a:schemeClr val="dk1"/>
                </a:solidFill>
                <a:latin typeface="Montserrat Medium"/>
                <a:ea typeface="Montserrat Medium"/>
                <a:cs typeface="Montserrat Medium"/>
                <a:sym typeface="Montserrat Medium"/>
              </a:rPr>
              <a:t>Write 2 intros to a user manual for software that you made/want to make, summarising its purpose as succinctly as possible - 1 for a technical audience and 1 for a non-technical audience</a:t>
            </a:r>
            <a:endParaRPr b="1" sz="3700">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b="0" i="0" sz="1600" u="none" cap="none" strike="noStrike">
              <a:solidFill>
                <a:srgbClr val="103452"/>
              </a:solidFill>
              <a:latin typeface="Montserrat"/>
              <a:ea typeface="Montserrat"/>
              <a:cs typeface="Montserrat"/>
              <a:sym typeface="Montserrat"/>
            </a:endParaRPr>
          </a:p>
        </p:txBody>
      </p:sp>
      <p:pic>
        <p:nvPicPr>
          <p:cNvPr id="521" name="Google Shape;521;p5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7" name="Google Shape;527;p58"/>
          <p:cNvSpPr txBox="1"/>
          <p:nvPr/>
        </p:nvSpPr>
        <p:spPr>
          <a:xfrm>
            <a:off x="2536275" y="2043600"/>
            <a:ext cx="39198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4200">
                <a:solidFill>
                  <a:srgbClr val="C4A542"/>
                </a:solidFill>
                <a:latin typeface="Montserrat"/>
                <a:ea typeface="Montserrat"/>
                <a:cs typeface="Montserrat"/>
                <a:sym typeface="Montserrat"/>
              </a:rPr>
              <a:t>QUESTIONS?</a:t>
            </a:r>
            <a:endParaRPr b="0" i="0" sz="4200" u="none" cap="none" strike="noStrike">
              <a:solidFill>
                <a:srgbClr val="C4A542"/>
              </a:solidFill>
              <a:latin typeface="Montserrat"/>
              <a:ea typeface="Montserrat"/>
              <a:cs typeface="Montserrat"/>
              <a:sym typeface="Montserrat"/>
            </a:endParaRPr>
          </a:p>
        </p:txBody>
      </p:sp>
      <p:pic>
        <p:nvPicPr>
          <p:cNvPr id="528" name="Google Shape;528;p58"/>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34" name="Google Shape;534;p59"/>
          <p:cNvSpPr txBox="1"/>
          <p:nvPr/>
        </p:nvSpPr>
        <p:spPr>
          <a:xfrm>
            <a:off x="2296850" y="237700"/>
            <a:ext cx="43098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GB" sz="2500">
                <a:solidFill>
                  <a:srgbClr val="C4A542"/>
                </a:solidFill>
                <a:latin typeface="Montserrat"/>
                <a:ea typeface="Montserrat"/>
                <a:cs typeface="Montserrat"/>
                <a:sym typeface="Montserrat"/>
              </a:rPr>
              <a:t>Additional Resources</a:t>
            </a:r>
            <a:endParaRPr b="0" i="0" sz="2500" u="none" cap="none" strike="noStrike">
              <a:solidFill>
                <a:srgbClr val="C4A542"/>
              </a:solidFill>
              <a:latin typeface="Montserrat"/>
              <a:ea typeface="Montserrat"/>
              <a:cs typeface="Montserrat"/>
              <a:sym typeface="Montserrat"/>
            </a:endParaRPr>
          </a:p>
        </p:txBody>
      </p:sp>
      <p:pic>
        <p:nvPicPr>
          <p:cNvPr id="535" name="Google Shape;535;p59"/>
          <p:cNvPicPr preferRelativeResize="0"/>
          <p:nvPr/>
        </p:nvPicPr>
        <p:blipFill rotWithShape="1">
          <a:blip r:embed="rId4">
            <a:alphaModFix/>
          </a:blip>
          <a:srcRect b="0" l="0" r="0" t="0"/>
          <a:stretch/>
        </p:blipFill>
        <p:spPr>
          <a:xfrm>
            <a:off x="8005100" y="96747"/>
            <a:ext cx="989076" cy="194150"/>
          </a:xfrm>
          <a:prstGeom prst="rect">
            <a:avLst/>
          </a:prstGeom>
          <a:noFill/>
          <a:ln>
            <a:noFill/>
          </a:ln>
        </p:spPr>
      </p:pic>
      <p:sp>
        <p:nvSpPr>
          <p:cNvPr id="536" name="Google Shape;536;p59"/>
          <p:cNvSpPr txBox="1"/>
          <p:nvPr/>
        </p:nvSpPr>
        <p:spPr>
          <a:xfrm>
            <a:off x="1010975" y="705000"/>
            <a:ext cx="7236300" cy="36093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5">
                  <a:extLst>
                    <a:ext uri="{A12FA001-AC4F-418D-AE19-62706E023703}">
                      <ahyp:hlinkClr val="tx"/>
                    </a:ext>
                  </a:extLst>
                </a:hlinkClick>
              </a:rPr>
              <a:t>Students’ guide to leveraging generative AI in learning</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6">
                  <a:extLst>
                    <a:ext uri="{A12FA001-AC4F-418D-AE19-62706E023703}">
                      <ahyp:hlinkClr val="tx"/>
                    </a:ext>
                  </a:extLst>
                </a:hlinkClick>
              </a:rPr>
              <a:t>The effect of generative artificial intelligence (AI)-based tool use on students' computational thinking skills, programming self-efficacy and motivation</a:t>
            </a:r>
            <a:r>
              <a:rPr lang="en-GB" sz="1100">
                <a:solidFill>
                  <a:srgbClr val="3576A7"/>
                </a:solidFill>
              </a:rPr>
              <a:t> (</a:t>
            </a:r>
            <a:r>
              <a:rPr lang="en-GB" sz="1100">
                <a:solidFill>
                  <a:schemeClr val="dk1"/>
                </a:solidFill>
              </a:rPr>
              <a:t>academic paper)</a:t>
            </a:r>
            <a:endParaRPr sz="1100">
              <a:solidFill>
                <a:schemeClr val="dk1"/>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7">
                  <a:extLst>
                    <a:ext uri="{A12FA001-AC4F-418D-AE19-62706E023703}">
                      <ahyp:hlinkClr val="tx"/>
                    </a:ext>
                  </a:extLst>
                </a:hlinkClick>
              </a:rPr>
              <a:t>AI in Technical Writing: 7 ways How to Use AI Writing Assistant to Write </a:t>
            </a:r>
            <a:r>
              <a:rPr lang="en-GB" sz="1100" u="sng">
                <a:solidFill>
                  <a:srgbClr val="3576A7"/>
                </a:solidFill>
                <a:hlinkClick r:id="rId8">
                  <a:extLst>
                    <a:ext uri="{A12FA001-AC4F-418D-AE19-62706E023703}">
                      <ahyp:hlinkClr val="tx"/>
                    </a:ext>
                  </a:extLst>
                </a:hlinkClick>
              </a:rPr>
              <a:t>Awesome</a:t>
            </a:r>
            <a:r>
              <a:rPr lang="en-GB" sz="1100" u="sng">
                <a:solidFill>
                  <a:srgbClr val="3576A7"/>
                </a:solidFill>
                <a:hlinkClick r:id="rId9">
                  <a:extLst>
                    <a:ext uri="{A12FA001-AC4F-418D-AE19-62706E023703}">
                      <ahyp:hlinkClr val="tx"/>
                    </a:ext>
                  </a:extLst>
                </a:hlinkClick>
              </a:rPr>
              <a:t> Content</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0">
                  <a:extLst>
                    <a:ext uri="{A12FA001-AC4F-418D-AE19-62706E023703}">
                      <ahyp:hlinkClr val="tx"/>
                    </a:ext>
                  </a:extLst>
                </a:hlinkClick>
              </a:rPr>
              <a:t>AI-Assisted Writing of Technical Documentation</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1">
                  <a:extLst>
                    <a:ext uri="{A12FA001-AC4F-418D-AE19-62706E023703}">
                      <ahyp:hlinkClr val="tx"/>
                    </a:ext>
                  </a:extLst>
                </a:hlinkClick>
              </a:rPr>
              <a:t>Let's talk about AI: #2 The Top 5 AI Tools for Technical Writers | DX Heroes</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2">
                  <a:extLst>
                    <a:ext uri="{A12FA001-AC4F-418D-AE19-62706E023703}">
                      <ahyp:hlinkClr val="tx"/>
                    </a:ext>
                  </a:extLst>
                </a:hlinkClick>
              </a:rPr>
              <a:t>How Artificial Intelligence (AI) Can Help Technical Writers - Kalleid</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3">
                  <a:extLst>
                    <a:ext uri="{A12FA001-AC4F-418D-AE19-62706E023703}">
                      <ahyp:hlinkClr val="tx"/>
                    </a:ext>
                  </a:extLst>
                </a:hlinkClick>
              </a:rPr>
              <a:t>ChatGPT for Technical Writers</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4">
                  <a:extLst>
                    <a:ext uri="{A12FA001-AC4F-418D-AE19-62706E023703}">
                      <ahyp:hlinkClr val="tx"/>
                    </a:ext>
                  </a:extLst>
                </a:hlinkClick>
              </a:rPr>
              <a:t>BusinessEnglish.ai</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5">
                  <a:extLst>
                    <a:ext uri="{A12FA001-AC4F-418D-AE19-62706E023703}">
                      <ahyp:hlinkClr val="tx"/>
                    </a:ext>
                  </a:extLst>
                </a:hlinkClick>
              </a:rPr>
              <a:t>SkillSyncer</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6">
                  <a:extLst>
                    <a:ext uri="{A12FA001-AC4F-418D-AE19-62706E023703}">
                      <ahyp:hlinkClr val="tx"/>
                    </a:ext>
                  </a:extLst>
                </a:hlinkClick>
              </a:rPr>
              <a:t>Top 11 AI tools for business in 2023 | EdApp: The Mobile LMS</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7">
                  <a:extLst>
                    <a:ext uri="{A12FA001-AC4F-418D-AE19-62706E023703}">
                      <ahyp:hlinkClr val="tx"/>
                    </a:ext>
                  </a:extLst>
                </a:hlinkClick>
              </a:rPr>
              <a:t>10 best AI tools for business efficiency in 2023</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8">
                  <a:extLst>
                    <a:ext uri="{A12FA001-AC4F-418D-AE19-62706E023703}">
                      <ahyp:hlinkClr val="tx"/>
                    </a:ext>
                  </a:extLst>
                </a:hlinkClick>
              </a:rPr>
              <a:t>60 Best Ai communication tool AI tools</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19">
                  <a:extLst>
                    <a:ext uri="{A12FA001-AC4F-418D-AE19-62706E023703}">
                      <ahyp:hlinkClr val="tx"/>
                    </a:ext>
                  </a:extLst>
                </a:hlinkClick>
              </a:rPr>
              <a:t>Effective business communication techniques | Slack</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20">
                  <a:extLst>
                    <a:ext uri="{A12FA001-AC4F-418D-AE19-62706E023703}">
                      <ahyp:hlinkClr val="tx"/>
                    </a:ext>
                  </a:extLst>
                </a:hlinkClick>
              </a:rPr>
              <a:t>Revolutionize business communication with AI writing | B12</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21">
                  <a:extLst>
                    <a:ext uri="{A12FA001-AC4F-418D-AE19-62706E023703}">
                      <ahyp:hlinkClr val="tx"/>
                    </a:ext>
                  </a:extLst>
                </a:hlinkClick>
              </a:rPr>
              <a:t>500+ Best ChatGPT Prompts for All Purposes 2023 - The Upbase Blog</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22">
                  <a:extLst>
                    <a:ext uri="{A12FA001-AC4F-418D-AE19-62706E023703}">
                      <ahyp:hlinkClr val="tx"/>
                    </a:ext>
                  </a:extLst>
                </a:hlinkClick>
              </a:rPr>
              <a:t>80 Best ChatGPT Prompts for Business</a:t>
            </a:r>
            <a:endParaRPr sz="11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rgbClr val="3576A7"/>
                </a:solidFill>
                <a:hlinkClick r:id="rId23">
                  <a:extLst>
                    <a:ext uri="{A12FA001-AC4F-418D-AE19-62706E023703}">
                      <ahyp:hlinkClr val="tx"/>
                    </a:ext>
                  </a:extLst>
                </a:hlinkClick>
              </a:rPr>
              <a:t>How to create pleasing Readme documents</a:t>
            </a:r>
            <a:endParaRPr sz="900">
              <a:solidFill>
                <a:srgbClr val="3576A7"/>
              </a:solidFill>
            </a:endParaRPr>
          </a:p>
          <a:p>
            <a:pPr indent="-298450" lvl="0" marL="457200" rtl="0" algn="just">
              <a:lnSpc>
                <a:spcPct val="115000"/>
              </a:lnSpc>
              <a:spcBef>
                <a:spcPts val="0"/>
              </a:spcBef>
              <a:spcAft>
                <a:spcPts val="0"/>
              </a:spcAft>
              <a:buClr>
                <a:srgbClr val="3576A7"/>
              </a:buClr>
              <a:buSzPts val="1100"/>
              <a:buChar char="●"/>
            </a:pPr>
            <a:r>
              <a:rPr lang="en-GB" sz="1100" u="sng">
                <a:solidFill>
                  <a:schemeClr val="hlink"/>
                </a:solidFill>
                <a:hlinkClick r:id="rId24"/>
              </a:rPr>
              <a:t>Grammar Book, “Eats, Shoots and Leaves” by Lynne Truss</a:t>
            </a:r>
            <a:endParaRPr sz="1100">
              <a:solidFill>
                <a:srgbClr val="3576A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pic>
        <p:nvPicPr>
          <p:cNvPr id="541" name="Google Shape;541;p60"/>
          <p:cNvPicPr preferRelativeResize="0"/>
          <p:nvPr/>
        </p:nvPicPr>
        <p:blipFill rotWithShape="1">
          <a:blip r:embed="rId4">
            <a:alphaModFix/>
          </a:blip>
          <a:srcRect b="0" l="0" r="0" t="0"/>
          <a:stretch/>
        </p:blipFill>
        <p:spPr>
          <a:xfrm>
            <a:off x="7930337" y="246492"/>
            <a:ext cx="890168" cy="174735"/>
          </a:xfrm>
          <a:prstGeom prst="rect">
            <a:avLst/>
          </a:prstGeom>
          <a:noFill/>
          <a:ln>
            <a:noFill/>
          </a:ln>
        </p:spPr>
      </p:pic>
      <p:sp>
        <p:nvSpPr>
          <p:cNvPr id="542" name="Google Shape;542;p60"/>
          <p:cNvSpPr/>
          <p:nvPr/>
        </p:nvSpPr>
        <p:spPr>
          <a:xfrm>
            <a:off x="676325" y="2137200"/>
            <a:ext cx="7863600" cy="7575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60"/>
          <p:cNvSpPr txBox="1"/>
          <p:nvPr/>
        </p:nvSpPr>
        <p:spPr>
          <a:xfrm>
            <a:off x="773775" y="2146200"/>
            <a:ext cx="7928100" cy="29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100">
                <a:solidFill>
                  <a:srgbClr val="57CEA0"/>
                </a:solidFill>
                <a:latin typeface="Montserrat"/>
                <a:ea typeface="Montserrat"/>
                <a:cs typeface="Montserrat"/>
                <a:sym typeface="Montserrat"/>
              </a:rPr>
              <a:t>Thank you</a:t>
            </a:r>
            <a:r>
              <a:rPr b="1" lang="en-GB" sz="3100">
                <a:solidFill>
                  <a:srgbClr val="57CEA0"/>
                </a:solidFill>
                <a:latin typeface="Montserrat"/>
                <a:ea typeface="Montserrat"/>
                <a:cs typeface="Montserrat"/>
                <a:sym typeface="Montserrat"/>
              </a:rPr>
              <a:t>, see you at the next one!</a:t>
            </a:r>
            <a:endParaRPr b="1" sz="3100">
              <a:solidFill>
                <a:srgbClr val="57CEA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bg>
      <p:bgPr>
        <a:solidFill>
          <a:srgbClr val="103452"/>
        </a:solidFill>
      </p:bgPr>
    </p:bg>
    <p:spTree>
      <p:nvGrpSpPr>
        <p:cNvPr id="547" name="Shape 547"/>
        <p:cNvGrpSpPr/>
        <p:nvPr/>
      </p:nvGrpSpPr>
      <p:grpSpPr>
        <a:xfrm>
          <a:off x="0" y="0"/>
          <a:ext cx="0" cy="0"/>
          <a:chOff x="0" y="0"/>
          <a:chExt cx="0" cy="0"/>
        </a:xfrm>
      </p:grpSpPr>
      <p:pic>
        <p:nvPicPr>
          <p:cNvPr id="548" name="Google Shape;548;p61"/>
          <p:cNvPicPr preferRelativeResize="0"/>
          <p:nvPr/>
        </p:nvPicPr>
        <p:blipFill rotWithShape="1">
          <a:blip r:embed="rId3">
            <a:alphaModFix/>
          </a:blip>
          <a:srcRect b="0" l="0" r="0" t="0"/>
          <a:stretch/>
        </p:blipFill>
        <p:spPr>
          <a:xfrm>
            <a:off x="3938198" y="2448158"/>
            <a:ext cx="1267606" cy="247185"/>
          </a:xfrm>
          <a:prstGeom prst="rect">
            <a:avLst/>
          </a:prstGeom>
          <a:noFill/>
          <a:ln>
            <a:noFill/>
          </a:ln>
        </p:spPr>
      </p:pic>
      <p:sp>
        <p:nvSpPr>
          <p:cNvPr id="549" name="Google Shape;549;p61"/>
          <p:cNvSpPr txBox="1"/>
          <p:nvPr/>
        </p:nvSpPr>
        <p:spPr>
          <a:xfrm>
            <a:off x="2654595" y="2836485"/>
            <a:ext cx="3834900" cy="4722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b="0" i="0" lang="en-GB" sz="1100" u="none" cap="none" strike="noStrike">
                <a:solidFill>
                  <a:schemeClr val="lt1"/>
                </a:solidFill>
                <a:latin typeface="Montserrat"/>
                <a:ea typeface="Montserrat"/>
                <a:cs typeface="Montserrat"/>
                <a:sym typeface="Montserrat"/>
              </a:rPr>
              <a:t>If you have any questions, please contact:</a:t>
            </a:r>
            <a:endParaRPr b="0" i="0" sz="1100" u="none" cap="none" strike="noStrike">
              <a:solidFill>
                <a:schemeClr val="lt1"/>
              </a:solidFill>
              <a:highlight>
                <a:srgbClr val="000000"/>
              </a:highlight>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rgbClr val="343434"/>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i="0" sz="9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pic>
        <p:nvPicPr>
          <p:cNvPr id="554" name="Google Shape;554;p62"/>
          <p:cNvPicPr preferRelativeResize="0"/>
          <p:nvPr/>
        </p:nvPicPr>
        <p:blipFill rotWithShape="1">
          <a:blip r:embed="rId3">
            <a:alphaModFix/>
          </a:blip>
          <a:srcRect b="0" l="0" r="0" t="0"/>
          <a:stretch/>
        </p:blipFill>
        <p:spPr>
          <a:xfrm>
            <a:off x="0" y="0"/>
            <a:ext cx="9144058" cy="5143500"/>
          </a:xfrm>
          <a:prstGeom prst="rect">
            <a:avLst/>
          </a:prstGeom>
          <a:noFill/>
          <a:ln>
            <a:noFill/>
          </a:ln>
        </p:spPr>
      </p:pic>
      <p:sp>
        <p:nvSpPr>
          <p:cNvPr id="555" name="Google Shape;555;p62"/>
          <p:cNvSpPr txBox="1"/>
          <p:nvPr/>
        </p:nvSpPr>
        <p:spPr>
          <a:xfrm>
            <a:off x="1991725" y="2433634"/>
            <a:ext cx="4797600" cy="57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GB" sz="3100" u="none" cap="none" strike="noStrike">
                <a:solidFill>
                  <a:srgbClr val="FFFFFF"/>
                </a:solidFill>
                <a:latin typeface="Montserrat ExtraBold"/>
                <a:ea typeface="Montserrat ExtraBold"/>
                <a:cs typeface="Montserrat ExtraBold"/>
                <a:sym typeface="Montserrat ExtraBold"/>
              </a:rPr>
              <a:t>Title goes here</a:t>
            </a:r>
            <a:endParaRPr b="0" i="0" sz="3100" u="none" cap="none" strike="noStrike">
              <a:solidFill>
                <a:srgbClr val="FFFFFF"/>
              </a:solidFill>
              <a:latin typeface="Montserrat ExtraBold"/>
              <a:ea typeface="Montserrat ExtraBold"/>
              <a:cs typeface="Montserrat ExtraBold"/>
              <a:sym typeface="Montserrat ExtraBold"/>
            </a:endParaRPr>
          </a:p>
        </p:txBody>
      </p:sp>
      <p:pic>
        <p:nvPicPr>
          <p:cNvPr id="556" name="Google Shape;556;p62"/>
          <p:cNvPicPr preferRelativeResize="0"/>
          <p:nvPr/>
        </p:nvPicPr>
        <p:blipFill rotWithShape="1">
          <a:blip r:embed="rId4">
            <a:alphaModFix/>
          </a:blip>
          <a:srcRect b="0" l="0" r="0" t="0"/>
          <a:stretch/>
        </p:blipFill>
        <p:spPr>
          <a:xfrm>
            <a:off x="374800" y="4830947"/>
            <a:ext cx="989076" cy="194150"/>
          </a:xfrm>
          <a:prstGeom prst="rect">
            <a:avLst/>
          </a:prstGeom>
          <a:noFill/>
          <a:ln>
            <a:noFill/>
          </a:ln>
        </p:spPr>
      </p:pic>
      <p:pic>
        <p:nvPicPr>
          <p:cNvPr id="557" name="Google Shape;557;p62"/>
          <p:cNvPicPr preferRelativeResize="0"/>
          <p:nvPr/>
        </p:nvPicPr>
        <p:blipFill rotWithShape="1">
          <a:blip r:embed="rId4">
            <a:alphaModFix/>
          </a:blip>
          <a:srcRect b="0" l="0" r="0" t="0"/>
          <a:stretch/>
        </p:blipFill>
        <p:spPr>
          <a:xfrm>
            <a:off x="1741537" y="1311971"/>
            <a:ext cx="5297976" cy="103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02" name="Google Shape;102;p18"/>
          <p:cNvSpPr txBox="1"/>
          <p:nvPr/>
        </p:nvSpPr>
        <p:spPr>
          <a:xfrm>
            <a:off x="159675" y="3702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Clr>
                <a:schemeClr val="dk1"/>
              </a:buClr>
              <a:buFont typeface="Arial"/>
              <a:buNone/>
            </a:pPr>
            <a:r>
              <a:rPr b="1" lang="en-GB" sz="2700">
                <a:solidFill>
                  <a:srgbClr val="002060"/>
                </a:solidFill>
              </a:rPr>
              <a:t>Programming Languages vs The English Language</a:t>
            </a:r>
            <a:endParaRPr b="1" sz="800">
              <a:solidFill>
                <a:srgbClr val="00206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03" name="Google Shape;103;p18"/>
          <p:cNvSpPr txBox="1"/>
          <p:nvPr/>
        </p:nvSpPr>
        <p:spPr>
          <a:xfrm>
            <a:off x="888210" y="1175468"/>
            <a:ext cx="2319600" cy="3810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00000"/>
              </a:lnSpc>
              <a:spcBef>
                <a:spcPts val="0"/>
              </a:spcBef>
              <a:spcAft>
                <a:spcPts val="0"/>
              </a:spcAft>
              <a:buClr>
                <a:srgbClr val="113452"/>
              </a:buClr>
              <a:buSzPts val="1400"/>
              <a:buFont typeface="Montserrat SemiBold"/>
              <a:buChar char="●"/>
            </a:pPr>
            <a:r>
              <a:rPr lang="en-GB">
                <a:solidFill>
                  <a:srgbClr val="113452"/>
                </a:solidFill>
                <a:latin typeface="Montserrat SemiBold"/>
                <a:ea typeface="Montserrat SemiBold"/>
                <a:cs typeface="Montserrat SemiBold"/>
                <a:sym typeface="Montserrat SemiBold"/>
              </a:rPr>
              <a:t>Both have syntax</a:t>
            </a:r>
            <a:endParaRPr b="0" i="0" sz="1300" u="none" cap="none" strike="noStrike">
              <a:solidFill>
                <a:srgbClr val="113452"/>
              </a:solidFill>
              <a:latin typeface="Montserrat SemiBold"/>
              <a:ea typeface="Montserrat SemiBold"/>
              <a:cs typeface="Montserrat SemiBold"/>
              <a:sym typeface="Montserrat SemiBold"/>
            </a:endParaRPr>
          </a:p>
        </p:txBody>
      </p:sp>
      <p:sp>
        <p:nvSpPr>
          <p:cNvPr id="104" name="Google Shape;104;p18"/>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05" name="Google Shape;105;p18"/>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06" name="Google Shape;106;p18"/>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07" name="Google Shape;107;p18"/>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108" name="Google Shape;108;p18"/>
          <p:cNvPicPr preferRelativeResize="0"/>
          <p:nvPr/>
        </p:nvPicPr>
        <p:blipFill>
          <a:blip r:embed="rId5">
            <a:alphaModFix/>
          </a:blip>
          <a:stretch>
            <a:fillRect/>
          </a:stretch>
        </p:blipFill>
        <p:spPr>
          <a:xfrm>
            <a:off x="1100025" y="1844550"/>
            <a:ext cx="7016276" cy="2120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3" name="Google Shape;56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4" name="Google Shape;564;p63"/>
          <p:cNvPicPr preferRelativeResize="0"/>
          <p:nvPr/>
        </p:nvPicPr>
        <p:blipFill>
          <a:blip r:embed="rId3">
            <a:alphaModFix/>
          </a:blip>
          <a:stretch>
            <a:fillRect/>
          </a:stretch>
        </p:blipFill>
        <p:spPr>
          <a:xfrm>
            <a:off x="0" y="0"/>
            <a:ext cx="907257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14" name="Google Shape;114;p19"/>
          <p:cNvSpPr txBox="1"/>
          <p:nvPr/>
        </p:nvSpPr>
        <p:spPr>
          <a:xfrm>
            <a:off x="159675" y="3702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None/>
            </a:pPr>
            <a:r>
              <a:rPr b="1" lang="en-GB" sz="2700">
                <a:solidFill>
                  <a:srgbClr val="002060"/>
                </a:solidFill>
              </a:rPr>
              <a:t>Programming Languages vs The English Language</a:t>
            </a:r>
            <a:endParaRPr b="1" sz="800">
              <a:solidFill>
                <a:srgbClr val="00206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15" name="Google Shape;115;p19"/>
          <p:cNvSpPr txBox="1"/>
          <p:nvPr/>
        </p:nvSpPr>
        <p:spPr>
          <a:xfrm>
            <a:off x="900525" y="934925"/>
            <a:ext cx="7262400" cy="3582300"/>
          </a:xfrm>
          <a:prstGeom prst="rect">
            <a:avLst/>
          </a:prstGeom>
          <a:noFill/>
          <a:ln>
            <a:noFill/>
          </a:ln>
        </p:spPr>
        <p:txBody>
          <a:bodyPr anchorCtr="0" anchor="t" bIns="82275" lIns="82275" spcFirstLastPara="1" rIns="82275" wrap="square" tIns="82275">
            <a:noAutofit/>
          </a:bodyPr>
          <a:lstStyle/>
          <a:p>
            <a:pPr indent="0" lvl="0" marL="45720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SemiBold"/>
              <a:buChar char="●"/>
            </a:pPr>
            <a:r>
              <a:rPr lang="en-GB">
                <a:solidFill>
                  <a:schemeClr val="dk1"/>
                </a:solidFill>
                <a:latin typeface="Montserrat SemiBold"/>
                <a:ea typeface="Montserrat SemiBold"/>
                <a:cs typeface="Montserrat SemiBold"/>
                <a:sym typeface="Montserrat SemiBold"/>
              </a:rPr>
              <a:t>Semantics versus Syntax</a:t>
            </a:r>
            <a:r>
              <a:rPr lang="en-GB">
                <a:solidFill>
                  <a:schemeClr val="dk1"/>
                </a:solidFill>
                <a:latin typeface="Montserrat SemiBold"/>
                <a:ea typeface="Montserrat SemiBold"/>
                <a:cs typeface="Montserrat SemiBold"/>
                <a:sym typeface="Montserrat SemiBold"/>
              </a:rPr>
              <a:t> (Loops, functions, strings, variables, etc)</a:t>
            </a:r>
            <a:endParaRPr>
              <a:solidFill>
                <a:schemeClr val="dk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0" lvl="0" marL="457200" rtl="0" algn="l">
              <a:spcBef>
                <a:spcPts val="0"/>
              </a:spcBef>
              <a:spcAft>
                <a:spcPts val="0"/>
              </a:spcAft>
              <a:buNone/>
            </a:pPr>
            <a:r>
              <a:rPr i="1" lang="en-GB">
                <a:solidFill>
                  <a:srgbClr val="002060"/>
                </a:solidFill>
                <a:latin typeface="Montserrat SemiBold"/>
                <a:ea typeface="Montserrat SemiBold"/>
                <a:cs typeface="Montserrat SemiBold"/>
                <a:sym typeface="Montserrat SemiBold"/>
              </a:rPr>
              <a:t>SEMANTICS </a:t>
            </a:r>
            <a:r>
              <a:rPr i="1" lang="en-GB">
                <a:solidFill>
                  <a:schemeClr val="accent1"/>
                </a:solidFill>
                <a:latin typeface="Montserrat SemiBold"/>
                <a:ea typeface="Montserrat SemiBold"/>
                <a:cs typeface="Montserrat SemiBold"/>
                <a:sym typeface="Montserrat SemiBold"/>
              </a:rPr>
              <a:t> = MEANING </a:t>
            </a:r>
            <a:r>
              <a:rPr i="1" lang="en-GB">
                <a:solidFill>
                  <a:schemeClr val="dk1"/>
                </a:solidFill>
                <a:latin typeface="Montserrat SemiBold"/>
                <a:ea typeface="Montserrat SemiBold"/>
                <a:cs typeface="Montserrat SemiBold"/>
                <a:sym typeface="Montserrat SemiBold"/>
              </a:rPr>
              <a:t>; </a:t>
            </a:r>
            <a:r>
              <a:rPr i="1" lang="en-GB">
                <a:solidFill>
                  <a:srgbClr val="002060"/>
                </a:solidFill>
                <a:latin typeface="Montserrat SemiBold"/>
                <a:ea typeface="Montserrat SemiBold"/>
                <a:cs typeface="Montserrat SemiBold"/>
                <a:sym typeface="Montserrat SemiBold"/>
              </a:rPr>
              <a:t>SYNTAX </a:t>
            </a:r>
            <a:r>
              <a:rPr i="1" lang="en-GB">
                <a:solidFill>
                  <a:schemeClr val="accent1"/>
                </a:solidFill>
                <a:latin typeface="Montserrat SemiBold"/>
                <a:ea typeface="Montserrat SemiBold"/>
                <a:cs typeface="Montserrat SemiBold"/>
                <a:sym typeface="Montserrat SemiBold"/>
              </a:rPr>
              <a:t> = ARRANGEMENT</a:t>
            </a:r>
            <a:endParaRPr i="1">
              <a:solidFill>
                <a:schemeClr val="accent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i="1">
              <a:solidFill>
                <a:schemeClr val="accent1"/>
              </a:solidFill>
              <a:latin typeface="Montserrat SemiBold"/>
              <a:ea typeface="Montserrat SemiBold"/>
              <a:cs typeface="Montserrat SemiBold"/>
              <a:sym typeface="Montserrat SemiBold"/>
            </a:endParaRPr>
          </a:p>
          <a:p>
            <a:pPr indent="0" lvl="0" marL="457200" rtl="0" algn="l">
              <a:spcBef>
                <a:spcPts val="0"/>
              </a:spcBef>
              <a:spcAft>
                <a:spcPts val="0"/>
              </a:spcAft>
              <a:buNone/>
            </a:pPr>
            <a:r>
              <a:rPr i="1" lang="en-GB">
                <a:solidFill>
                  <a:schemeClr val="dk1"/>
                </a:solidFill>
                <a:latin typeface="Montserrat SemiBold"/>
                <a:ea typeface="Montserrat SemiBold"/>
                <a:cs typeface="Montserrat SemiBold"/>
                <a:sym typeface="Montserrat SemiBold"/>
              </a:rPr>
              <a:t>WHAT </a:t>
            </a:r>
            <a:r>
              <a:rPr i="1" lang="en-GB">
                <a:solidFill>
                  <a:schemeClr val="accent1"/>
                </a:solidFill>
                <a:latin typeface="Montserrat SemiBold"/>
                <a:ea typeface="Montserrat SemiBold"/>
                <a:cs typeface="Montserrat SemiBold"/>
                <a:sym typeface="Montserrat SemiBold"/>
              </a:rPr>
              <a:t>you communicate vs </a:t>
            </a:r>
            <a:r>
              <a:rPr i="1" lang="en-GB">
                <a:solidFill>
                  <a:schemeClr val="dk1"/>
                </a:solidFill>
                <a:latin typeface="Montserrat SemiBold"/>
                <a:ea typeface="Montserrat SemiBold"/>
                <a:cs typeface="Montserrat SemiBold"/>
                <a:sym typeface="Montserrat SemiBold"/>
              </a:rPr>
              <a:t>HOW</a:t>
            </a:r>
            <a:r>
              <a:rPr i="1" lang="en-GB">
                <a:solidFill>
                  <a:schemeClr val="accent1"/>
                </a:solidFill>
                <a:latin typeface="Montserrat SemiBold"/>
                <a:ea typeface="Montserrat SemiBold"/>
                <a:cs typeface="Montserrat SemiBold"/>
                <a:sym typeface="Montserrat SemiBold"/>
              </a:rPr>
              <a:t> you communicate</a:t>
            </a:r>
            <a:endParaRPr i="1">
              <a:solidFill>
                <a:schemeClr val="accent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SemiBold"/>
              <a:buChar char="●"/>
            </a:pPr>
            <a:r>
              <a:rPr lang="en-GB">
                <a:solidFill>
                  <a:schemeClr val="dk1"/>
                </a:solidFill>
                <a:latin typeface="Montserrat SemiBold"/>
                <a:ea typeface="Montserrat SemiBold"/>
                <a:cs typeface="Montserrat SemiBold"/>
                <a:sym typeface="Montserrat SemiBold"/>
              </a:rPr>
              <a:t>Both are used to communicate -</a:t>
            </a:r>
            <a:r>
              <a:rPr lang="en-GB">
                <a:solidFill>
                  <a:srgbClr val="BC922D"/>
                </a:solidFill>
                <a:latin typeface="Montserrat SemiBold"/>
                <a:ea typeface="Montserrat SemiBold"/>
                <a:cs typeface="Montserrat SemiBold"/>
                <a:sym typeface="Montserrat SemiBold"/>
              </a:rPr>
              <a:t> </a:t>
            </a:r>
            <a:r>
              <a:rPr lang="en-GB">
                <a:solidFill>
                  <a:schemeClr val="accent1"/>
                </a:solidFill>
                <a:latin typeface="Montserrat SemiBold"/>
                <a:ea typeface="Montserrat SemiBold"/>
                <a:cs typeface="Montserrat SemiBold"/>
                <a:sym typeface="Montserrat SemiBold"/>
              </a:rPr>
              <a:t>ideas vs instructions / creativity versus rigidity</a:t>
            </a:r>
            <a:endParaRPr>
              <a:solidFill>
                <a:schemeClr val="accent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SemiBold"/>
              <a:buChar char="●"/>
            </a:pPr>
            <a:r>
              <a:rPr lang="en-GB">
                <a:solidFill>
                  <a:schemeClr val="dk1"/>
                </a:solidFill>
                <a:latin typeface="Montserrat SemiBold"/>
                <a:ea typeface="Montserrat SemiBold"/>
                <a:cs typeface="Montserrat SemiBold"/>
                <a:sym typeface="Montserrat SemiBold"/>
              </a:rPr>
              <a:t>Both have rules -</a:t>
            </a:r>
            <a:r>
              <a:rPr lang="en-GB">
                <a:solidFill>
                  <a:srgbClr val="BC922D"/>
                </a:solidFill>
                <a:latin typeface="Montserrat SemiBold"/>
                <a:ea typeface="Montserrat SemiBold"/>
                <a:cs typeface="Montserrat SemiBold"/>
                <a:sym typeface="Montserrat SemiBold"/>
              </a:rPr>
              <a:t> </a:t>
            </a:r>
            <a:r>
              <a:rPr lang="en-GB">
                <a:solidFill>
                  <a:schemeClr val="accent1"/>
                </a:solidFill>
                <a:latin typeface="Montserrat SemiBold"/>
                <a:ea typeface="Montserrat SemiBold"/>
                <a:cs typeface="Montserrat SemiBold"/>
                <a:sym typeface="Montserrat SemiBold"/>
              </a:rPr>
              <a:t>you can break them in English, but not in programmin</a:t>
            </a:r>
            <a:r>
              <a:rPr lang="en-GB">
                <a:solidFill>
                  <a:schemeClr val="accent1"/>
                </a:solidFill>
                <a:latin typeface="Montserrat SemiBold"/>
                <a:ea typeface="Montserrat SemiBold"/>
                <a:cs typeface="Montserrat SemiBold"/>
                <a:sym typeface="Montserrat SemiBold"/>
              </a:rPr>
              <a:t>g</a:t>
            </a:r>
            <a:endParaRPr>
              <a:solidFill>
                <a:schemeClr val="accent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SemiBold"/>
              <a:buChar char="●"/>
            </a:pPr>
            <a:r>
              <a:rPr lang="en-GB">
                <a:solidFill>
                  <a:schemeClr val="dk1"/>
                </a:solidFill>
                <a:latin typeface="Montserrat SemiBold"/>
                <a:ea typeface="Montserrat SemiBold"/>
                <a:cs typeface="Montserrat SemiBold"/>
                <a:sym typeface="Montserrat SemiBold"/>
              </a:rPr>
              <a:t>If a line of code contains an error it doesn’t work / English grammar/meaning is variable - “it’s a feature, not a bug”</a:t>
            </a:r>
            <a:endParaRPr>
              <a:solidFill>
                <a:schemeClr val="dk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317500" lvl="0" marL="457200" rtl="0" algn="l">
              <a:spcBef>
                <a:spcPts val="0"/>
              </a:spcBef>
              <a:spcAft>
                <a:spcPts val="0"/>
              </a:spcAft>
              <a:buClr>
                <a:schemeClr val="dk1"/>
              </a:buClr>
              <a:buSzPts val="1400"/>
              <a:buFont typeface="Montserrat SemiBold"/>
              <a:buChar char="●"/>
            </a:pPr>
            <a:r>
              <a:rPr lang="en-GB">
                <a:solidFill>
                  <a:schemeClr val="dk1"/>
                </a:solidFill>
                <a:latin typeface="Montserrat SemiBold"/>
                <a:ea typeface="Montserrat SemiBold"/>
                <a:cs typeface="Montserrat SemiBold"/>
                <a:sym typeface="Montserrat SemiBold"/>
              </a:rPr>
              <a:t>Approaching English like programming can be both helpful and harmful</a:t>
            </a:r>
            <a:endParaRPr>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a:p>
            <a:pPr indent="0" lvl="0" marL="457200" marR="0" rtl="0" algn="l">
              <a:lnSpc>
                <a:spcPct val="100000"/>
              </a:lnSpc>
              <a:spcBef>
                <a:spcPts val="0"/>
              </a:spcBef>
              <a:spcAft>
                <a:spcPts val="0"/>
              </a:spcAft>
              <a:buNone/>
            </a:pPr>
            <a:r>
              <a:t/>
            </a:r>
            <a:endParaRPr>
              <a:solidFill>
                <a:srgbClr val="BC922D"/>
              </a:solidFill>
              <a:latin typeface="Montserrat SemiBold"/>
              <a:ea typeface="Montserrat SemiBold"/>
              <a:cs typeface="Montserrat SemiBold"/>
              <a:sym typeface="Montserrat SemiBold"/>
            </a:endParaRPr>
          </a:p>
        </p:txBody>
      </p:sp>
      <p:sp>
        <p:nvSpPr>
          <p:cNvPr id="116" name="Google Shape;116;p1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17" name="Google Shape;117;p19"/>
          <p:cNvCxnSpPr/>
          <p:nvPr/>
        </p:nvCxnSpPr>
        <p:spPr>
          <a:xfrm flipH="1" rot="10800000">
            <a:off x="839921" y="934933"/>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18" name="Google Shape;118;p1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19" name="Google Shape;119;p19"/>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25" name="Google Shape;125;p20"/>
          <p:cNvSpPr txBox="1"/>
          <p:nvPr/>
        </p:nvSpPr>
        <p:spPr>
          <a:xfrm>
            <a:off x="159675" y="3702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None/>
            </a:pPr>
            <a:r>
              <a:rPr b="1" lang="en-GB" sz="2700">
                <a:solidFill>
                  <a:srgbClr val="002060"/>
                </a:solidFill>
              </a:rPr>
              <a:t>Programming Languages vs The English Language</a:t>
            </a:r>
            <a:endParaRPr b="1" sz="800">
              <a:solidFill>
                <a:srgbClr val="00206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26" name="Google Shape;126;p20"/>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27" name="Google Shape;127;p20"/>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28" name="Google Shape;128;p20"/>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29" name="Google Shape;129;p20"/>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130" name="Google Shape;130;p20"/>
          <p:cNvPicPr preferRelativeResize="0"/>
          <p:nvPr/>
        </p:nvPicPr>
        <p:blipFill>
          <a:blip r:embed="rId5">
            <a:alphaModFix/>
          </a:blip>
          <a:stretch>
            <a:fillRect/>
          </a:stretch>
        </p:blipFill>
        <p:spPr>
          <a:xfrm>
            <a:off x="1828800" y="1318975"/>
            <a:ext cx="5516950" cy="3310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36" name="Google Shape;136;p21"/>
          <p:cNvSpPr txBox="1"/>
          <p:nvPr/>
        </p:nvSpPr>
        <p:spPr>
          <a:xfrm>
            <a:off x="159675" y="370275"/>
            <a:ext cx="8744100" cy="462900"/>
          </a:xfrm>
          <a:prstGeom prst="rect">
            <a:avLst/>
          </a:prstGeom>
          <a:noFill/>
          <a:ln>
            <a:noFill/>
          </a:ln>
        </p:spPr>
        <p:txBody>
          <a:bodyPr anchorCtr="0" anchor="t" bIns="82275" lIns="82275" spcFirstLastPara="1" rIns="82275" wrap="square" tIns="82275">
            <a:noAutofit/>
          </a:bodyPr>
          <a:lstStyle/>
          <a:p>
            <a:pPr indent="0" lvl="0" marL="0" rtl="0" algn="ctr">
              <a:spcBef>
                <a:spcPts val="0"/>
              </a:spcBef>
              <a:spcAft>
                <a:spcPts val="0"/>
              </a:spcAft>
              <a:buNone/>
            </a:pPr>
            <a:r>
              <a:rPr b="1" lang="en-GB" sz="2700">
                <a:solidFill>
                  <a:srgbClr val="002060"/>
                </a:solidFill>
              </a:rPr>
              <a:t>Programming Languages vs The English Language</a:t>
            </a:r>
            <a:endParaRPr b="1" sz="800">
              <a:solidFill>
                <a:srgbClr val="00206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000">
              <a:solidFill>
                <a:srgbClr val="3475A6"/>
              </a:solidFill>
              <a:latin typeface="Montserrat"/>
              <a:ea typeface="Montserrat"/>
              <a:cs typeface="Montserrat"/>
              <a:sym typeface="Montserrat"/>
            </a:endParaRPr>
          </a:p>
        </p:txBody>
      </p:sp>
      <p:sp>
        <p:nvSpPr>
          <p:cNvPr id="137" name="Google Shape;137;p21"/>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38" name="Google Shape;138;p21"/>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cxnSp>
        <p:nvCxnSpPr>
          <p:cNvPr id="139" name="Google Shape;139;p21"/>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40" name="Google Shape;140;p21"/>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pic>
        <p:nvPicPr>
          <p:cNvPr id="141" name="Google Shape;141;p21"/>
          <p:cNvPicPr preferRelativeResize="0"/>
          <p:nvPr/>
        </p:nvPicPr>
        <p:blipFill>
          <a:blip r:embed="rId5">
            <a:alphaModFix/>
          </a:blip>
          <a:stretch>
            <a:fillRect/>
          </a:stretch>
        </p:blipFill>
        <p:spPr>
          <a:xfrm>
            <a:off x="4930700" y="1179488"/>
            <a:ext cx="3429000" cy="3581400"/>
          </a:xfrm>
          <a:prstGeom prst="rect">
            <a:avLst/>
          </a:prstGeom>
          <a:noFill/>
          <a:ln>
            <a:noFill/>
          </a:ln>
        </p:spPr>
      </p:pic>
      <p:pic>
        <p:nvPicPr>
          <p:cNvPr id="142" name="Google Shape;142;p21"/>
          <p:cNvPicPr preferRelativeResize="0"/>
          <p:nvPr/>
        </p:nvPicPr>
        <p:blipFill>
          <a:blip r:embed="rId6">
            <a:alphaModFix/>
          </a:blip>
          <a:stretch>
            <a:fillRect/>
          </a:stretch>
        </p:blipFill>
        <p:spPr>
          <a:xfrm>
            <a:off x="1297375" y="1431900"/>
            <a:ext cx="2686050" cy="307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rotWithShape="1">
          <a:blip r:embed="rId3">
            <a:alphaModFix/>
          </a:blip>
          <a:srcRect b="-24192" l="-1700" r="1699" t="62820"/>
          <a:stretch/>
        </p:blipFill>
        <p:spPr>
          <a:xfrm>
            <a:off x="-160225" y="0"/>
            <a:ext cx="9304226" cy="2013051"/>
          </a:xfrm>
          <a:prstGeom prst="rect">
            <a:avLst/>
          </a:prstGeom>
          <a:noFill/>
          <a:ln>
            <a:noFill/>
          </a:ln>
        </p:spPr>
      </p:pic>
      <p:pic>
        <p:nvPicPr>
          <p:cNvPr descr="URL-WHITE.png" id="148" name="Google Shape;148;p22">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49" name="Google Shape;149;p22"/>
          <p:cNvSpPr txBox="1"/>
          <p:nvPr/>
        </p:nvSpPr>
        <p:spPr>
          <a:xfrm>
            <a:off x="301525" y="7550"/>
            <a:ext cx="8548800" cy="1471800"/>
          </a:xfrm>
          <a:prstGeom prst="rect">
            <a:avLst/>
          </a:prstGeom>
          <a:noFill/>
          <a:ln>
            <a:noFill/>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lang="en-GB" sz="3600">
                <a:solidFill>
                  <a:srgbClr val="FFFFFF"/>
                </a:solidFill>
                <a:latin typeface="Montserrat SemiBold"/>
                <a:ea typeface="Montserrat SemiBold"/>
                <a:cs typeface="Montserrat SemiBold"/>
                <a:sym typeface="Montserrat SemiBold"/>
              </a:rPr>
              <a:t>Understanding Your Audience</a:t>
            </a:r>
            <a:endParaRPr sz="3600">
              <a:solidFill>
                <a:srgbClr val="FFFFFF"/>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None/>
            </a:pPr>
            <a:r>
              <a:rPr i="1" lang="en-GB" sz="2800">
                <a:solidFill>
                  <a:srgbClr val="3475A6"/>
                </a:solidFill>
                <a:latin typeface="Montserrat SemiBold"/>
                <a:ea typeface="Montserrat SemiBold"/>
                <a:cs typeface="Montserrat SemiBold"/>
                <a:sym typeface="Montserrat SemiBold"/>
              </a:rPr>
              <a:t>… s</a:t>
            </a:r>
            <a:r>
              <a:rPr i="1" lang="en-GB" sz="2800">
                <a:solidFill>
                  <a:srgbClr val="3475A6"/>
                </a:solidFill>
                <a:latin typeface="Montserrat SemiBold"/>
                <a:ea typeface="Montserrat SemiBold"/>
                <a:cs typeface="Montserrat SemiBold"/>
                <a:sym typeface="Montserrat SemiBold"/>
              </a:rPr>
              <a:t>o that they understand you</a:t>
            </a:r>
            <a:endParaRPr i="1" sz="2800">
              <a:solidFill>
                <a:srgbClr val="3475A6"/>
              </a:solidFill>
              <a:latin typeface="Montserrat SemiBold"/>
              <a:ea typeface="Montserrat SemiBold"/>
              <a:cs typeface="Montserrat SemiBold"/>
              <a:sym typeface="Montserrat SemiBold"/>
            </a:endParaRPr>
          </a:p>
        </p:txBody>
      </p:sp>
      <p:sp>
        <p:nvSpPr>
          <p:cNvPr id="150" name="Google Shape;150;p22"/>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51" name="Google Shape;151;p22"/>
          <p:cNvSpPr txBox="1"/>
          <p:nvPr/>
        </p:nvSpPr>
        <p:spPr>
          <a:xfrm>
            <a:off x="394175" y="2897925"/>
            <a:ext cx="4181700" cy="3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3576A7"/>
                </a:solidFill>
                <a:latin typeface="Montserrat"/>
                <a:ea typeface="Montserrat"/>
                <a:cs typeface="Montserrat"/>
                <a:sym typeface="Montserrat"/>
              </a:rPr>
              <a:t>TECHNICAL:</a:t>
            </a:r>
            <a:endParaRPr b="1" sz="1800">
              <a:solidFill>
                <a:srgbClr val="3576A7"/>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Fellow developers / team members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Online communities</a:t>
            </a:r>
            <a:endParaRPr sz="17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7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152" name="Google Shape;152;p22"/>
          <p:cNvSpPr txBox="1"/>
          <p:nvPr/>
        </p:nvSpPr>
        <p:spPr>
          <a:xfrm>
            <a:off x="4575975" y="2897925"/>
            <a:ext cx="4181700" cy="3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3576A7"/>
                </a:solidFill>
                <a:latin typeface="Montserrat"/>
                <a:ea typeface="Montserrat"/>
                <a:cs typeface="Montserrat"/>
                <a:sym typeface="Montserrat"/>
              </a:rPr>
              <a:t>NON- </a:t>
            </a:r>
            <a:r>
              <a:rPr b="1" lang="en-GB" sz="1800">
                <a:solidFill>
                  <a:srgbClr val="3576A7"/>
                </a:solidFill>
                <a:latin typeface="Montserrat"/>
                <a:ea typeface="Montserrat"/>
                <a:cs typeface="Montserrat"/>
                <a:sym typeface="Montserrat"/>
              </a:rPr>
              <a:t>TECHNICAL:</a:t>
            </a:r>
            <a:endParaRPr b="1" sz="1800">
              <a:solidFill>
                <a:srgbClr val="3576A7"/>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Non-dev team members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Clients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End Users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Interviewers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Recruiters</a:t>
            </a:r>
            <a:endParaRPr sz="17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
        <p:nvSpPr>
          <p:cNvPr id="153" name="Google Shape;153;p22"/>
          <p:cNvSpPr txBox="1"/>
          <p:nvPr/>
        </p:nvSpPr>
        <p:spPr>
          <a:xfrm>
            <a:off x="394175" y="1321375"/>
            <a:ext cx="8208000" cy="112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The first step to any communication - put yourself in their shoes</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Writing is about reading / writing is about empathy</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What do they </a:t>
            </a:r>
            <a:r>
              <a:rPr b="1" lang="en-GB" sz="1700">
                <a:solidFill>
                  <a:schemeClr val="dk2"/>
                </a:solidFill>
                <a:latin typeface="Montserrat"/>
                <a:ea typeface="Montserrat"/>
                <a:cs typeface="Montserrat"/>
                <a:sym typeface="Montserrat"/>
              </a:rPr>
              <a:t>need</a:t>
            </a:r>
            <a:r>
              <a:rPr lang="en-GB" sz="1700">
                <a:solidFill>
                  <a:schemeClr val="dk2"/>
                </a:solidFill>
                <a:latin typeface="Montserrat Medium"/>
                <a:ea typeface="Montserrat Medium"/>
                <a:cs typeface="Montserrat Medium"/>
                <a:sym typeface="Montserrat Medium"/>
              </a:rPr>
              <a:t> to know / what do they </a:t>
            </a:r>
            <a:r>
              <a:rPr b="1" lang="en-GB" sz="1700">
                <a:solidFill>
                  <a:schemeClr val="dk2"/>
                </a:solidFill>
                <a:latin typeface="Montserrat"/>
                <a:ea typeface="Montserrat"/>
                <a:cs typeface="Montserrat"/>
                <a:sym typeface="Montserrat"/>
              </a:rPr>
              <a:t>not</a:t>
            </a:r>
            <a:r>
              <a:rPr lang="en-GB" sz="1700">
                <a:solidFill>
                  <a:schemeClr val="dk2"/>
                </a:solidFill>
                <a:latin typeface="Montserrat Medium"/>
                <a:ea typeface="Montserrat Medium"/>
                <a:cs typeface="Montserrat Medium"/>
                <a:sym typeface="Montserrat Medium"/>
              </a:rPr>
              <a:t> know</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Tailor your message for them</a:t>
            </a:r>
            <a:endParaRPr sz="1700">
              <a:solidFill>
                <a:schemeClr val="dk2"/>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2"/>
              </a:buClr>
              <a:buSzPts val="1700"/>
              <a:buFont typeface="Montserrat Medium"/>
              <a:buChar char="●"/>
            </a:pPr>
            <a:r>
              <a:rPr lang="en-GB" sz="1700">
                <a:solidFill>
                  <a:schemeClr val="dk2"/>
                </a:solidFill>
                <a:latin typeface="Montserrat Medium"/>
                <a:ea typeface="Montserrat Medium"/>
                <a:cs typeface="Montserrat Medium"/>
                <a:sym typeface="Montserrat Medium"/>
              </a:rPr>
              <a:t>Don’t over or under-explain</a:t>
            </a:r>
            <a:endParaRPr sz="17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70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